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5" r:id="rId1"/>
  </p:sldMasterIdLst>
  <p:notesMasterIdLst>
    <p:notesMasterId r:id="rId91"/>
  </p:notesMasterIdLst>
  <p:sldIdLst>
    <p:sldId id="528" r:id="rId2"/>
    <p:sldId id="474" r:id="rId3"/>
    <p:sldId id="438" r:id="rId4"/>
    <p:sldId id="450" r:id="rId5"/>
    <p:sldId id="478" r:id="rId6"/>
    <p:sldId id="437" r:id="rId7"/>
    <p:sldId id="530" r:id="rId8"/>
    <p:sldId id="558" r:id="rId9"/>
    <p:sldId id="531" r:id="rId10"/>
    <p:sldId id="538" r:id="rId11"/>
    <p:sldId id="533" r:id="rId12"/>
    <p:sldId id="534" r:id="rId13"/>
    <p:sldId id="535" r:id="rId14"/>
    <p:sldId id="553" r:id="rId15"/>
    <p:sldId id="537" r:id="rId16"/>
    <p:sldId id="539" r:id="rId17"/>
    <p:sldId id="540" r:id="rId18"/>
    <p:sldId id="541" r:id="rId19"/>
    <p:sldId id="542" r:id="rId20"/>
    <p:sldId id="543" r:id="rId21"/>
    <p:sldId id="546" r:id="rId22"/>
    <p:sldId id="547" r:id="rId23"/>
    <p:sldId id="548" r:id="rId24"/>
    <p:sldId id="554" r:id="rId25"/>
    <p:sldId id="555" r:id="rId26"/>
    <p:sldId id="556" r:id="rId27"/>
    <p:sldId id="551" r:id="rId28"/>
    <p:sldId id="536" r:id="rId29"/>
    <p:sldId id="481" r:id="rId30"/>
    <p:sldId id="484" r:id="rId31"/>
    <p:sldId id="482" r:id="rId32"/>
    <p:sldId id="483" r:id="rId33"/>
    <p:sldId id="552" r:id="rId34"/>
    <p:sldId id="386" r:id="rId35"/>
    <p:sldId id="425" r:id="rId36"/>
    <p:sldId id="426" r:id="rId37"/>
    <p:sldId id="301" r:id="rId38"/>
    <p:sldId id="302" r:id="rId39"/>
    <p:sldId id="391" r:id="rId40"/>
    <p:sldId id="392" r:id="rId41"/>
    <p:sldId id="394" r:id="rId42"/>
    <p:sldId id="396" r:id="rId43"/>
    <p:sldId id="399" r:id="rId44"/>
    <p:sldId id="402" r:id="rId45"/>
    <p:sldId id="403" r:id="rId46"/>
    <p:sldId id="405" r:id="rId47"/>
    <p:sldId id="406" r:id="rId48"/>
    <p:sldId id="407" r:id="rId49"/>
    <p:sldId id="430" r:id="rId50"/>
    <p:sldId id="472" r:id="rId51"/>
    <p:sldId id="467" r:id="rId52"/>
    <p:sldId id="468" r:id="rId53"/>
    <p:sldId id="470" r:id="rId54"/>
    <p:sldId id="469" r:id="rId55"/>
    <p:sldId id="565" r:id="rId56"/>
    <p:sldId id="464" r:id="rId57"/>
    <p:sldId id="365" r:id="rId58"/>
    <p:sldId id="422" r:id="rId59"/>
    <p:sldId id="451" r:id="rId60"/>
    <p:sldId id="561" r:id="rId61"/>
    <p:sldId id="564" r:id="rId62"/>
    <p:sldId id="456" r:id="rId63"/>
    <p:sldId id="453" r:id="rId64"/>
    <p:sldId id="455" r:id="rId65"/>
    <p:sldId id="562" r:id="rId66"/>
    <p:sldId id="454" r:id="rId67"/>
    <p:sldId id="457" r:id="rId68"/>
    <p:sldId id="458" r:id="rId69"/>
    <p:sldId id="563" r:id="rId70"/>
    <p:sldId id="452" r:id="rId71"/>
    <p:sldId id="428" r:id="rId72"/>
    <p:sldId id="525" r:id="rId73"/>
    <p:sldId id="526" r:id="rId74"/>
    <p:sldId id="459" r:id="rId75"/>
    <p:sldId id="524" r:id="rId76"/>
    <p:sldId id="440" r:id="rId77"/>
    <p:sldId id="441" r:id="rId78"/>
    <p:sldId id="442" r:id="rId79"/>
    <p:sldId id="443" r:id="rId80"/>
    <p:sldId id="444" r:id="rId81"/>
    <p:sldId id="446" r:id="rId82"/>
    <p:sldId id="557" r:id="rId83"/>
    <p:sldId id="460" r:id="rId84"/>
    <p:sldId id="475" r:id="rId85"/>
    <p:sldId id="476" r:id="rId86"/>
    <p:sldId id="477" r:id="rId87"/>
    <p:sldId id="449" r:id="rId88"/>
    <p:sldId id="486" r:id="rId89"/>
    <p:sldId id="269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West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904" y="-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commentAuthors" Target="commentAuthors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62ECC-81F5-B740-B611-4D0D9B4821C3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20720-4E36-1F48-9124-85B319E3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work …</a:t>
            </a:r>
          </a:p>
          <a:p>
            <a:endParaRPr lang="en-US" dirty="0" smtClean="0"/>
          </a:p>
          <a:p>
            <a:r>
              <a:rPr lang="en-US" dirty="0" smtClean="0"/>
              <a:t>Merge references</a:t>
            </a:r>
          </a:p>
          <a:p>
            <a:endParaRPr lang="en-US" dirty="0" smtClean="0"/>
          </a:p>
          <a:p>
            <a:r>
              <a:rPr lang="en-US" dirty="0" smtClean="0"/>
              <a:t>Add memn2n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model consists from two parts</a:t>
            </a:r>
          </a:p>
          <a:p>
            <a:r>
              <a:rPr lang="en-US" baseline="0" dirty="0" smtClean="0"/>
              <a:t>…</a:t>
            </a:r>
          </a:p>
          <a:p>
            <a:r>
              <a:rPr lang="en-US" baseline="0" dirty="0" smtClean="0"/>
              <a:t>Let take a closer look at memory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5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take closer</a:t>
            </a:r>
            <a:r>
              <a:rPr lang="en-US" baseline="0" dirty="0" smtClean="0"/>
              <a:t> look at memory module</a:t>
            </a:r>
            <a:endParaRPr lang="en-US" dirty="0" smtClean="0"/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5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are applying our model to QA task</a:t>
            </a:r>
          </a:p>
          <a:p>
            <a:r>
              <a:rPr lang="en-US" baseline="0" dirty="0" smtClean="0"/>
              <a:t>But note that it can be used in other tasks such as </a:t>
            </a:r>
            <a:r>
              <a:rPr lang="en-US" baseline="0" dirty="0" err="1" smtClean="0"/>
              <a:t>lang</a:t>
            </a:r>
            <a:r>
              <a:rPr lang="en-US" baseline="0" dirty="0" smtClean="0"/>
              <a:t>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far I haven’t told you about how we put things in memory</a:t>
            </a:r>
            <a:endParaRPr lang="en-US" dirty="0" smtClean="0"/>
          </a:p>
          <a:p>
            <a:r>
              <a:rPr lang="en-US" dirty="0" smtClean="0"/>
              <a:t>Memory vectors</a:t>
            </a:r>
            <a:r>
              <a:rPr lang="en-US" baseline="0" dirty="0" smtClean="0"/>
              <a:t> can take many forms </a:t>
            </a:r>
          </a:p>
          <a:p>
            <a:r>
              <a:rPr lang="en-US" baseline="0" dirty="0" smtClean="0"/>
              <a:t>But let me give you one example when inputs are ..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Sometimes data might</a:t>
            </a:r>
            <a:r>
              <a:rPr lang="en-US" baseline="0" dirty="0" smtClean="0"/>
              <a:t> have a structure</a:t>
            </a:r>
          </a:p>
          <a:p>
            <a:r>
              <a:rPr lang="en-US" baseline="0" dirty="0" smtClean="0"/>
              <a:t>Then you have to include them in memory vectors</a:t>
            </a:r>
          </a:p>
          <a:p>
            <a:endParaRPr lang="en-US" dirty="0" smtClean="0"/>
          </a:p>
          <a:p>
            <a:r>
              <a:rPr lang="en-US" dirty="0" smtClean="0"/>
              <a:t>Time</a:t>
            </a:r>
            <a:r>
              <a:rPr lang="en-US" baseline="0" dirty="0" smtClean="0"/>
              <a:t> stamp … corresponding embedding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3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  <p:sldLayoutId id="21474842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16.gif"/><Relationship Id="rId5" Type="http://schemas.openxmlformats.org/officeDocument/2006/relationships/image" Target="../media/image20.gif"/><Relationship Id="rId6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image" Target="../media/image15.gif"/><Relationship Id="rId7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3916" TargetMode="External"/><Relationship Id="rId4" Type="http://schemas.openxmlformats.org/officeDocument/2006/relationships/hyperlink" Target="http://arxiv.org/abs/1503.08895" TargetMode="External"/><Relationship Id="rId5" Type="http://schemas.openxmlformats.org/officeDocument/2006/relationships/hyperlink" Target="http://arxiv.org/abs/1506.02075" TargetMode="External"/><Relationship Id="rId6" Type="http://schemas.openxmlformats.org/officeDocument/2006/relationships/hyperlink" Target="http://arxiv.org/abs/1511.02301" TargetMode="External"/><Relationship Id="rId7" Type="http://schemas.openxmlformats.org/officeDocument/2006/relationships/hyperlink" Target="http://arxiv.org/abs/1511.06931" TargetMode="External"/><Relationship Id="rId8" Type="http://schemas.openxmlformats.org/officeDocument/2006/relationships/hyperlink" Target="http://arxiv.org/abs/1604.06045" TargetMode="External"/><Relationship Id="rId9" Type="http://schemas.openxmlformats.org/officeDocument/2006/relationships/hyperlink" Target="fb.ai%5Cbabi" TargetMode="External"/><Relationship Id="rId10" Type="http://schemas.openxmlformats.org/officeDocument/2006/relationships/hyperlink" Target="https://github.com/facebook/MemNN" TargetMode="External"/><Relationship Id="rId11" Type="http://schemas.openxmlformats.org/officeDocument/2006/relationships/hyperlink" Target="https://github.com/facebook/bAbI-tasks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rxiv.org/abs/1502.05698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5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8" y="173789"/>
            <a:ext cx="8729579" cy="2683947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Memory </a:t>
            </a:r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Networks for Language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855" y="3832995"/>
            <a:ext cx="8447672" cy="24314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smtClean="0"/>
              <a:t>                           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Jason </a:t>
            </a:r>
            <a:r>
              <a:rPr lang="en-US" sz="2000" b="1" dirty="0" smtClean="0">
                <a:solidFill>
                  <a:srgbClr val="FF0000"/>
                </a:solidFill>
              </a:rPr>
              <a:t>Weston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 </a:t>
            </a:r>
            <a:r>
              <a:rPr lang="en-US" b="1" dirty="0" smtClean="0"/>
              <a:t>                   Facebook AI Research 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 descr="fai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" y="88228"/>
            <a:ext cx="1296737" cy="12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1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 of the class…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2"/>
            <a:ext cx="8042276" cy="49576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Some options and extensions:</a:t>
            </a:r>
          </a:p>
          <a:p>
            <a:r>
              <a:rPr lang="en-US" b="1" dirty="0" smtClean="0"/>
              <a:t>Representation of inputs and memories could use all kinds of encodings:  </a:t>
            </a:r>
            <a:r>
              <a:rPr lang="en-US" dirty="0" smtClean="0"/>
              <a:t>bag of words,  RNN style reading at word or character level, etc. </a:t>
            </a:r>
            <a:endParaRPr lang="en-US" dirty="0" smtClean="0"/>
          </a:p>
          <a:p>
            <a:r>
              <a:rPr lang="en-US" b="1" dirty="0" smtClean="0"/>
              <a:t>Different possibilities for output module: </a:t>
            </a:r>
            <a:r>
              <a:rPr lang="en-US" dirty="0" smtClean="0"/>
              <a:t>e.g. multi-class classifier or uses </a:t>
            </a:r>
            <a:r>
              <a:rPr lang="en-US" dirty="0" smtClean="0"/>
              <a:t>an RNN</a:t>
            </a:r>
            <a:r>
              <a:rPr lang="en-US" b="1" dirty="0" smtClean="0"/>
              <a:t> </a:t>
            </a:r>
            <a:r>
              <a:rPr lang="en-US" dirty="0" smtClean="0"/>
              <a:t>to output sentences. </a:t>
            </a:r>
            <a:endParaRPr lang="en-US" dirty="0" smtClean="0"/>
          </a:p>
          <a:p>
            <a:r>
              <a:rPr lang="en-US" b="1" dirty="0" smtClean="0"/>
              <a:t>If the memory is huge </a:t>
            </a:r>
            <a:r>
              <a:rPr lang="en-US" dirty="0" smtClean="0"/>
              <a:t>(e.g. Wikipedia) we need to organize the memories. Solution: </a:t>
            </a:r>
            <a:r>
              <a:rPr lang="en-US" dirty="0" smtClean="0"/>
              <a:t>hash </a:t>
            </a:r>
            <a:r>
              <a:rPr lang="en-US" dirty="0" smtClean="0"/>
              <a:t>the memories to store in buckets (topics). Then, </a:t>
            </a:r>
            <a:r>
              <a:rPr lang="en-US" dirty="0" smtClean="0"/>
              <a:t>memory addressing and reading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</a:t>
            </a:r>
            <a:r>
              <a:rPr lang="en-US" dirty="0"/>
              <a:t>operate on </a:t>
            </a:r>
            <a:r>
              <a:rPr lang="en-US" i="1" dirty="0"/>
              <a:t>all </a:t>
            </a:r>
            <a:r>
              <a:rPr lang="en-US" dirty="0" smtClean="0"/>
              <a:t>memories.</a:t>
            </a:r>
          </a:p>
          <a:p>
            <a:r>
              <a:rPr lang="en-US" b="1" dirty="0" smtClean="0"/>
              <a:t>If the memory is full</a:t>
            </a:r>
            <a:r>
              <a:rPr lang="en-US" dirty="0" smtClean="0"/>
              <a:t>, there could be a way of removing one it thinks is most useless; </a:t>
            </a:r>
            <a:r>
              <a:rPr lang="en-US" i="1" dirty="0" smtClean="0"/>
              <a:t>i.e</a:t>
            </a:r>
            <a:r>
              <a:rPr lang="en-US" dirty="0" smtClean="0"/>
              <a:t>. it ``forgets’’ somehow. That would require a scoring function of the utility of each memory..</a:t>
            </a:r>
            <a:endParaRPr lang="en-US" dirty="0" smtClean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0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Task (1) Factoid QA with Single Supporting Fact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(“where is actor”)</a:t>
            </a:r>
            <a:endParaRPr lang="en-US" sz="2400" b="1" dirty="0">
              <a:solidFill>
                <a:srgbClr val="2C7C9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0"/>
            <a:ext cx="9026265" cy="52577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(Very Simple) Toy </a:t>
            </a:r>
            <a:r>
              <a:rPr lang="en-US" sz="2000" dirty="0">
                <a:solidFill>
                  <a:srgbClr val="0000FF"/>
                </a:solidFill>
              </a:rPr>
              <a:t>reading comprehension task: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5034" y="3723354"/>
            <a:ext cx="595523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 smtClean="0"/>
              <a:t>John was in the bedroom.</a:t>
            </a:r>
          </a:p>
          <a:p>
            <a:r>
              <a:rPr lang="en-US" sz="2000" dirty="0" smtClean="0"/>
              <a:t>Bob was in the office.</a:t>
            </a:r>
          </a:p>
          <a:p>
            <a:r>
              <a:rPr lang="en-US" sz="2000" dirty="0" smtClean="0"/>
              <a:t>John </a:t>
            </a:r>
            <a:r>
              <a:rPr lang="en-US" sz="2000" dirty="0" smtClean="0"/>
              <a:t>went to </a:t>
            </a:r>
            <a:r>
              <a:rPr lang="en-US" sz="2000" dirty="0" smtClean="0"/>
              <a:t>kitchen.</a:t>
            </a:r>
            <a:endParaRPr lang="en-US" sz="2000" dirty="0"/>
          </a:p>
          <a:p>
            <a:r>
              <a:rPr lang="en-US" sz="2000" dirty="0"/>
              <a:t>Bob </a:t>
            </a:r>
            <a:r>
              <a:rPr lang="en-US" sz="2000" dirty="0" smtClean="0"/>
              <a:t>travelled back home.</a:t>
            </a:r>
            <a:endParaRPr lang="en-US" sz="2000" dirty="0"/>
          </a:p>
          <a:p>
            <a:r>
              <a:rPr lang="en-US" sz="2000" dirty="0" smtClean="0"/>
              <a:t>Where </a:t>
            </a:r>
            <a:r>
              <a:rPr lang="en-US" sz="2000" dirty="0"/>
              <a:t>is John? </a:t>
            </a:r>
            <a:r>
              <a:rPr lang="en-US" sz="2000" dirty="0" err="1" smtClean="0">
                <a:solidFill>
                  <a:srgbClr val="FF0000"/>
                </a:solidFill>
              </a:rPr>
              <a:t>A:kitchen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20455" y="4687711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4179" y="4477641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(2) Factoid QA with Two Supporting Facts </a:t>
            </a:r>
            <a:r>
              <a:rPr lang="en-US" sz="3600" b="1" dirty="0">
                <a:solidFill>
                  <a:srgbClr val="2C7C9F"/>
                </a:solidFill>
              </a:rPr>
              <a:t>(“where is </a:t>
            </a:r>
            <a:r>
              <a:rPr lang="en-US" sz="3600" b="1" dirty="0" err="1">
                <a:solidFill>
                  <a:srgbClr val="2C7C9F"/>
                </a:solidFill>
              </a:rPr>
              <a:t>actor+object</a:t>
            </a:r>
            <a:r>
              <a:rPr lang="en-US" sz="3600" b="1" dirty="0">
                <a:solidFill>
                  <a:srgbClr val="2C7C9F"/>
                </a:solidFill>
              </a:rPr>
              <a:t>”)</a:t>
            </a:r>
            <a:endParaRPr lang="en-US" sz="2400" b="1" dirty="0">
              <a:solidFill>
                <a:srgbClr val="2C7C9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1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A </a:t>
            </a:r>
            <a:r>
              <a:rPr lang="en-US" sz="2000" dirty="0">
                <a:solidFill>
                  <a:srgbClr val="0000FF"/>
                </a:solidFill>
              </a:rPr>
              <a:t>harder </a:t>
            </a:r>
            <a:r>
              <a:rPr lang="en-US" sz="2000" dirty="0" smtClean="0">
                <a:solidFill>
                  <a:srgbClr val="0000FF"/>
                </a:solidFill>
              </a:rPr>
              <a:t>(toy) task </a:t>
            </a:r>
            <a:r>
              <a:rPr lang="en-US" sz="2000" dirty="0">
                <a:solidFill>
                  <a:srgbClr val="0000FF"/>
                </a:solidFill>
              </a:rPr>
              <a:t>is to answer questions where two supporting statements have to be chained to answer </a:t>
            </a:r>
            <a:r>
              <a:rPr lang="en-US" sz="2000" dirty="0" smtClean="0">
                <a:solidFill>
                  <a:srgbClr val="0000FF"/>
                </a:solidFill>
              </a:rPr>
              <a:t>the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question: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2576757"/>
            <a:ext cx="5955236" cy="1985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playground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is in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picked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went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the football?  </a:t>
            </a:r>
            <a:r>
              <a:rPr lang="en-US" sz="2000" dirty="0" err="1" smtClean="0">
                <a:solidFill>
                  <a:srgbClr val="FF0000"/>
                </a:solidFill>
              </a:rPr>
              <a:t>A:playground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Where was Bob before the kitchen? </a:t>
            </a:r>
            <a:r>
              <a:rPr lang="en-US" sz="2000" dirty="0" err="1" smtClean="0">
                <a:solidFill>
                  <a:srgbClr val="FF0000"/>
                </a:solidFill>
              </a:rPr>
              <a:t>A:office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82280"/>
            <a:ext cx="86554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 u="sng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(2) Factoid QA with Two Supporting Facts </a:t>
            </a:r>
            <a:r>
              <a:rPr lang="en-US" sz="3600" b="1" dirty="0">
                <a:solidFill>
                  <a:srgbClr val="2C7C9F"/>
                </a:solidFill>
              </a:rPr>
              <a:t>(“where is </a:t>
            </a:r>
            <a:r>
              <a:rPr lang="en-US" sz="3600" b="1" dirty="0" err="1">
                <a:solidFill>
                  <a:srgbClr val="2C7C9F"/>
                </a:solidFill>
              </a:rPr>
              <a:t>actor+object</a:t>
            </a:r>
            <a:r>
              <a:rPr lang="en-US" sz="3600" b="1" dirty="0">
                <a:solidFill>
                  <a:srgbClr val="2C7C9F"/>
                </a:solidFill>
              </a:rPr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1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A </a:t>
            </a:r>
            <a:r>
              <a:rPr lang="en-US" sz="2000" dirty="0">
                <a:solidFill>
                  <a:srgbClr val="0000FF"/>
                </a:solidFill>
              </a:rPr>
              <a:t>harder </a:t>
            </a:r>
            <a:r>
              <a:rPr lang="en-US" sz="2000" dirty="0" smtClean="0">
                <a:solidFill>
                  <a:srgbClr val="0000FF"/>
                </a:solidFill>
              </a:rPr>
              <a:t>(toy) task </a:t>
            </a:r>
            <a:r>
              <a:rPr lang="en-US" sz="2000" dirty="0">
                <a:solidFill>
                  <a:srgbClr val="0000FF"/>
                </a:solidFill>
              </a:rPr>
              <a:t>is to answer questions where two supporting statements have to be chained to answer </a:t>
            </a:r>
            <a:r>
              <a:rPr lang="en-US" sz="2000" dirty="0" smtClean="0">
                <a:solidFill>
                  <a:srgbClr val="0000FF"/>
                </a:solidFill>
              </a:rPr>
              <a:t>the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question: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2576757"/>
            <a:ext cx="5955236" cy="1985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playground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is in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picked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went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the football?  </a:t>
            </a:r>
            <a:r>
              <a:rPr lang="en-US" sz="2000" dirty="0" err="1" smtClean="0">
                <a:solidFill>
                  <a:srgbClr val="FF0000"/>
                </a:solidFill>
              </a:rPr>
              <a:t>A:playground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Where was Bob before the kitchen? </a:t>
            </a:r>
            <a:r>
              <a:rPr lang="en-US" sz="2000" dirty="0" err="1" smtClean="0">
                <a:solidFill>
                  <a:schemeClr val="bg2"/>
                </a:solidFill>
              </a:rPr>
              <a:t>A:office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82280"/>
            <a:ext cx="86554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To answer </a:t>
            </a:r>
            <a:r>
              <a:rPr lang="en-US" sz="2000" dirty="0">
                <a:solidFill>
                  <a:srgbClr val="0000FF"/>
                </a:solidFill>
              </a:rPr>
              <a:t>the first question </a:t>
            </a:r>
            <a:r>
              <a:rPr lang="en-US" sz="2000" i="1" dirty="0" smtClean="0">
                <a:solidFill>
                  <a:srgbClr val="0000FF"/>
                </a:solidFill>
              </a:rPr>
              <a:t>Where </a:t>
            </a:r>
            <a:r>
              <a:rPr lang="en-US" sz="2000" i="1" dirty="0">
                <a:solidFill>
                  <a:srgbClr val="0000FF"/>
                </a:solidFill>
              </a:rPr>
              <a:t>is the football</a:t>
            </a:r>
            <a:r>
              <a:rPr lang="en-US" sz="2000" i="1" dirty="0" smtClean="0">
                <a:solidFill>
                  <a:srgbClr val="0000FF"/>
                </a:solidFill>
              </a:rPr>
              <a:t>? </a:t>
            </a:r>
            <a:r>
              <a:rPr lang="en-US" sz="2000" dirty="0" smtClean="0">
                <a:solidFill>
                  <a:srgbClr val="0000FF"/>
                </a:solidFill>
              </a:rPr>
              <a:t>both </a:t>
            </a:r>
            <a:r>
              <a:rPr lang="en-US" sz="2000" i="1" dirty="0" smtClean="0">
                <a:solidFill>
                  <a:srgbClr val="0000FF"/>
                </a:solidFill>
              </a:rPr>
              <a:t>John </a:t>
            </a:r>
            <a:r>
              <a:rPr lang="en-US" sz="2000" i="1" dirty="0">
                <a:solidFill>
                  <a:srgbClr val="0000FF"/>
                </a:solidFill>
              </a:rPr>
              <a:t>picked up the </a:t>
            </a:r>
            <a:r>
              <a:rPr lang="en-US" sz="2000" i="1" dirty="0" smtClean="0">
                <a:solidFill>
                  <a:srgbClr val="0000FF"/>
                </a:solidFill>
              </a:rPr>
              <a:t>football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John </a:t>
            </a:r>
            <a:r>
              <a:rPr lang="en-US" sz="2000" i="1" dirty="0">
                <a:solidFill>
                  <a:srgbClr val="0000FF"/>
                </a:solidFill>
              </a:rPr>
              <a:t>is in the </a:t>
            </a:r>
            <a:r>
              <a:rPr lang="en-US" sz="2000" i="1" dirty="0" smtClean="0">
                <a:solidFill>
                  <a:srgbClr val="0000FF"/>
                </a:solidFill>
              </a:rPr>
              <a:t>playground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are supporting facts.</a:t>
            </a:r>
          </a:p>
          <a:p>
            <a:endParaRPr lang="en-US" sz="2000" i="1" u="sng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.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444678" y="2858805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8205" y="2700047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62150" y="3505891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15677" y="3347133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0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" y="772551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53918"/>
            <a:ext cx="8042276" cy="1336956"/>
          </a:xfrm>
        </p:spPr>
        <p:txBody>
          <a:bodyPr/>
          <a:lstStyle/>
          <a:p>
            <a:r>
              <a:rPr lang="en-US" dirty="0" smtClean="0"/>
              <a:t>Memory Network Models</a:t>
            </a:r>
            <a:br>
              <a:rPr lang="en-US" dirty="0" smtClean="0"/>
            </a:br>
            <a:r>
              <a:rPr lang="en-US" sz="3200" i="1" dirty="0" smtClean="0">
                <a:solidFill>
                  <a:srgbClr val="0000FF"/>
                </a:solidFill>
              </a:rPr>
              <a:t>implemented models</a:t>
            </a:r>
            <a:endParaRPr lang="en-US" sz="3200" i="1" dirty="0">
              <a:solidFill>
                <a:srgbClr val="0000FF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53681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  <a:endParaRPr 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8" y="107576"/>
            <a:ext cx="8866195" cy="1244623"/>
          </a:xfrm>
        </p:spPr>
        <p:txBody>
          <a:bodyPr/>
          <a:lstStyle/>
          <a:p>
            <a:r>
              <a:rPr lang="en-US" sz="4400" dirty="0" smtClean="0"/>
              <a:t>The </a:t>
            </a:r>
            <a:r>
              <a:rPr lang="en-US" sz="4400" dirty="0" smtClean="0"/>
              <a:t>First </a:t>
            </a:r>
            <a:r>
              <a:rPr lang="en-US" sz="4400" b="1" dirty="0" err="1" smtClean="0"/>
              <a:t>MemNN</a:t>
            </a:r>
            <a:r>
              <a:rPr lang="en-US" sz="4400" dirty="0" smtClean="0"/>
              <a:t> </a:t>
            </a:r>
            <a:r>
              <a:rPr lang="en-US" sz="4400" dirty="0" err="1" smtClean="0"/>
              <a:t>Implemention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610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</a:t>
            </a:r>
            <a:r>
              <a:rPr lang="en-US" dirty="0" smtClean="0"/>
              <a:t> (input): </a:t>
            </a:r>
            <a:r>
              <a:rPr lang="en-US" dirty="0" smtClean="0"/>
              <a:t>converts to bag-of-word-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x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G</a:t>
            </a:r>
            <a:r>
              <a:rPr lang="en-US" dirty="0" smtClean="0"/>
              <a:t> </a:t>
            </a:r>
            <a:r>
              <a:rPr lang="en-US" sz="1800" dirty="0" smtClean="0"/>
              <a:t>(generalization)</a:t>
            </a:r>
            <a:r>
              <a:rPr lang="en-US" dirty="0" smtClean="0"/>
              <a:t>: stores </a:t>
            </a:r>
            <a:r>
              <a:rPr lang="en-US" dirty="0" smtClean="0">
                <a:solidFill>
                  <a:srgbClr val="0000FF"/>
                </a:solidFill>
              </a:rPr>
              <a:t>x </a:t>
            </a:r>
            <a:r>
              <a:rPr lang="en-US" dirty="0" smtClean="0"/>
              <a:t>in next available slot </a:t>
            </a:r>
            <a:r>
              <a:rPr lang="en-US" dirty="0" err="1" smtClean="0">
                <a:solidFill>
                  <a:srgbClr val="0000FF"/>
                </a:solidFill>
              </a:rPr>
              <a:t>m</a:t>
            </a:r>
            <a:r>
              <a:rPr lang="en-US" baseline="-25000" dirty="0" err="1">
                <a:solidFill>
                  <a:srgbClr val="0000FF"/>
                </a:solidFill>
              </a:rPr>
              <a:t>N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</a:t>
            </a:r>
            <a:r>
              <a:rPr lang="en-US" dirty="0" smtClean="0"/>
              <a:t> (output): Loops over all memories </a:t>
            </a:r>
            <a:r>
              <a:rPr lang="en-US" sz="2000" dirty="0" smtClean="0"/>
              <a:t>k=1 or 2 times: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loop max: finds best match </a:t>
            </a:r>
            <a:r>
              <a:rPr lang="en-US" dirty="0" smtClean="0">
                <a:solidFill>
                  <a:srgbClr val="0000FF"/>
                </a:solidFill>
              </a:rPr>
              <a:t>m</a:t>
            </a:r>
            <a:r>
              <a:rPr lang="en-US" baseline="-25000" dirty="0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with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 </a:t>
            </a:r>
            <a:r>
              <a:rPr lang="en-US" dirty="0" smtClean="0"/>
              <a:t>loop max: finds best match </a:t>
            </a:r>
            <a:r>
              <a:rPr lang="en-US" dirty="0" err="1" smtClean="0">
                <a:solidFill>
                  <a:srgbClr val="0000FF"/>
                </a:solidFill>
              </a:rPr>
              <a:t>m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rgbClr val="0000FF"/>
                </a:solidFill>
              </a:rPr>
              <a:t>(x, m</a:t>
            </a:r>
            <a:r>
              <a:rPr lang="en-US" baseline="-25000" dirty="0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</a:rPr>
              <a:t>The output </a:t>
            </a:r>
            <a:r>
              <a:rPr lang="en-US" dirty="0" smtClean="0">
                <a:solidFill>
                  <a:srgbClr val="0000FF"/>
                </a:solidFill>
              </a:rPr>
              <a:t>o </a:t>
            </a:r>
            <a:r>
              <a:rPr lang="en-US" dirty="0" smtClean="0">
                <a:solidFill>
                  <a:srgbClr val="595959"/>
                </a:solidFill>
              </a:rPr>
              <a:t>is represented with </a:t>
            </a:r>
            <a:r>
              <a:rPr lang="en-US" dirty="0" smtClean="0">
                <a:solidFill>
                  <a:srgbClr val="0000FF"/>
                </a:solidFill>
              </a:rPr>
              <a:t>(x, m</a:t>
            </a:r>
            <a:r>
              <a:rPr lang="en-US" baseline="-25000" dirty="0" smtClean="0">
                <a:solidFill>
                  <a:srgbClr val="0000FF"/>
                </a:solidFill>
              </a:rPr>
              <a:t>i,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</a:t>
            </a:r>
            <a:r>
              <a:rPr lang="en-US" baseline="-25000" dirty="0" err="1" smtClean="0">
                <a:solidFill>
                  <a:srgbClr val="0000FF"/>
                </a:solidFill>
              </a:rPr>
              <a:t>J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>
                <a:solidFill>
                  <a:srgbClr val="595959"/>
                </a:solidFill>
              </a:rPr>
              <a:t>.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R</a:t>
            </a:r>
            <a:r>
              <a:rPr lang="en-US" dirty="0" smtClean="0"/>
              <a:t> (response): ranks all words in the dictionary given </a:t>
            </a:r>
            <a:r>
              <a:rPr lang="en-US" dirty="0" smtClean="0">
                <a:solidFill>
                  <a:srgbClr val="0000FF"/>
                </a:solidFill>
              </a:rPr>
              <a:t>o</a:t>
            </a:r>
            <a:r>
              <a:rPr lang="en-US" dirty="0" smtClean="0"/>
              <a:t> and returns best single word. </a:t>
            </a:r>
            <a:r>
              <a:rPr lang="en-US" sz="2000" i="1" dirty="0" smtClean="0"/>
              <a:t>(OR: use a full RNN 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6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9609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 a given Q, we want </a:t>
            </a:r>
            <a:r>
              <a:rPr lang="en-US" dirty="0"/>
              <a:t>a good match to the relevant </a:t>
            </a:r>
            <a:r>
              <a:rPr lang="en-US" dirty="0" smtClean="0"/>
              <a:t>memory slot(s) containing the answer, e.g.: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</a:rPr>
              <a:t>Match</a:t>
            </a:r>
            <a:r>
              <a:rPr lang="en-US" dirty="0">
                <a:solidFill>
                  <a:srgbClr val="5F8804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Where is </a:t>
            </a:r>
            <a:r>
              <a:rPr lang="en-US" dirty="0" smtClean="0">
                <a:solidFill>
                  <a:srgbClr val="0000FF"/>
                </a:solidFill>
              </a:rPr>
              <a:t>the football </a:t>
            </a:r>
            <a:r>
              <a:rPr lang="en-US" dirty="0">
                <a:solidFill>
                  <a:srgbClr val="0000FF"/>
                </a:solidFill>
              </a:rPr>
              <a:t>?</a:t>
            </a:r>
            <a:r>
              <a:rPr lang="en-US" dirty="0">
                <a:solidFill>
                  <a:srgbClr val="5F8804"/>
                </a:solidFill>
              </a:rPr>
              <a:t>,  </a:t>
            </a:r>
            <a:r>
              <a:rPr lang="en-US" dirty="0" smtClean="0">
                <a:solidFill>
                  <a:srgbClr val="5F8804"/>
                </a:solidFill>
              </a:rPr>
              <a:t>John picked up the football)</a:t>
            </a:r>
            <a:endParaRPr lang="en-US" dirty="0">
              <a:solidFill>
                <a:srgbClr val="5F8804"/>
              </a:solidFill>
            </a:endParaRPr>
          </a:p>
          <a:p>
            <a:r>
              <a:rPr lang="en-US" dirty="0" smtClean="0"/>
              <a:t>We use a </a:t>
            </a:r>
            <a:r>
              <a:rPr lang="en-US" dirty="0" err="1" smtClean="0">
                <a:solidFill>
                  <a:srgbClr val="3366FF"/>
                </a:solidFill>
              </a:rPr>
              <a:t>q</a:t>
            </a:r>
            <a:r>
              <a:rPr lang="en-US" baseline="30000" dirty="0" err="1">
                <a:solidFill>
                  <a:srgbClr val="3366FF"/>
                </a:solidFill>
              </a:rPr>
              <a:t>T</a:t>
            </a:r>
            <a:r>
              <a:rPr lang="en-US" dirty="0" err="1" smtClean="0">
                <a:solidFill>
                  <a:srgbClr val="3366FF"/>
                </a:solidFill>
              </a:rPr>
              <a:t>U</a:t>
            </a:r>
            <a:r>
              <a:rPr lang="en-US" baseline="30000" dirty="0" err="1" smtClean="0">
                <a:solidFill>
                  <a:srgbClr val="3366FF"/>
                </a:solidFill>
              </a:rPr>
              <a:t>T</a:t>
            </a:r>
            <a:r>
              <a:rPr lang="en-US" dirty="0" err="1" smtClean="0">
                <a:solidFill>
                  <a:srgbClr val="3366FF"/>
                </a:solidFill>
              </a:rPr>
              <a:t>Ud</a:t>
            </a:r>
            <a:r>
              <a:rPr lang="en-US" dirty="0" smtClean="0"/>
              <a:t> embedding model with word embedding features:</a:t>
            </a:r>
            <a:endParaRPr lang="en-US" dirty="0"/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LHS features:  </a:t>
            </a:r>
            <a:r>
              <a:rPr lang="en-US" dirty="0" err="1" smtClean="0">
                <a:solidFill>
                  <a:srgbClr val="0000FF"/>
                </a:solidFill>
              </a:rPr>
              <a:t>Q:Where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Q:is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Q:the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Q:football</a:t>
            </a:r>
            <a:r>
              <a:rPr lang="en-US" dirty="0" smtClean="0">
                <a:solidFill>
                  <a:srgbClr val="0000FF"/>
                </a:solidFill>
              </a:rPr>
              <a:t> Q:?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RHS features: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D:John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D:picked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D:up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D:the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D:football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QDMatch:the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QDMatch:football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349250" lvl="1" indent="0">
              <a:buNone/>
            </a:pPr>
            <a:r>
              <a:rPr lang="en-US" sz="1600" b="1" i="1" dirty="0" smtClean="0">
                <a:solidFill>
                  <a:srgbClr val="5F8804"/>
                </a:solidFill>
              </a:rPr>
              <a:t>(</a:t>
            </a:r>
            <a:r>
              <a:rPr lang="en-US" sz="1600" b="1" i="1" dirty="0" err="1" smtClean="0">
                <a:solidFill>
                  <a:srgbClr val="5F8804"/>
                </a:solidFill>
              </a:rPr>
              <a:t>QDMatch:football</a:t>
            </a:r>
            <a:r>
              <a:rPr lang="en-US" sz="1600" b="1" i="1" dirty="0" smtClean="0">
                <a:solidFill>
                  <a:srgbClr val="5F8804"/>
                </a:solidFill>
              </a:rPr>
              <a:t> is a feature to say there’s a Q&amp;A word match, which can help.)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The parameters U are trained with a margin ranking loss:   supporting facts should score higher than non-supporting facts.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5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function: 2</a:t>
            </a:r>
            <a:r>
              <a:rPr lang="en-US" baseline="30000" dirty="0" smtClean="0"/>
              <a:t>nd </a:t>
            </a:r>
            <a:r>
              <a:rPr lang="en-US" dirty="0" smtClean="0"/>
              <a:t>hop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960903"/>
          </a:xfrm>
        </p:spPr>
        <p:txBody>
          <a:bodyPr>
            <a:normAutofit/>
          </a:bodyPr>
          <a:lstStyle/>
          <a:p>
            <a:r>
              <a:rPr lang="en-US" dirty="0" smtClean="0"/>
              <a:t>On the 2</a:t>
            </a:r>
            <a:r>
              <a:rPr lang="en-US" baseline="30000" dirty="0" smtClean="0"/>
              <a:t>nd</a:t>
            </a:r>
            <a:r>
              <a:rPr lang="en-US" dirty="0" smtClean="0"/>
              <a:t> hop we match question &amp; 1</a:t>
            </a:r>
            <a:r>
              <a:rPr lang="en-US" baseline="30000" dirty="0" smtClean="0"/>
              <a:t>st</a:t>
            </a:r>
            <a:r>
              <a:rPr lang="en-US" dirty="0" smtClean="0"/>
              <a:t> hop to new fact: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5F8804"/>
                </a:solidFill>
              </a:rPr>
              <a:t>Match( </a:t>
            </a:r>
            <a:r>
              <a:rPr lang="en-US" sz="2200" dirty="0" smtClean="0">
                <a:solidFill>
                  <a:srgbClr val="0000FF"/>
                </a:solidFill>
              </a:rPr>
              <a:t>[Where </a:t>
            </a:r>
            <a:r>
              <a:rPr lang="en-US" sz="2200" dirty="0">
                <a:solidFill>
                  <a:srgbClr val="0000FF"/>
                </a:solidFill>
              </a:rPr>
              <a:t>is </a:t>
            </a:r>
            <a:r>
              <a:rPr lang="en-US" sz="2200" dirty="0" smtClean="0">
                <a:solidFill>
                  <a:srgbClr val="0000FF"/>
                </a:solidFill>
              </a:rPr>
              <a:t>the football ?, John picked up the football]</a:t>
            </a:r>
            <a:r>
              <a:rPr lang="en-US" dirty="0" smtClean="0">
                <a:solidFill>
                  <a:srgbClr val="5F8804"/>
                </a:solidFill>
              </a:rPr>
              <a:t>,                    </a:t>
            </a:r>
            <a:r>
              <a:rPr lang="en-US" dirty="0" smtClean="0">
                <a:solidFill>
                  <a:schemeClr val="bg1"/>
                </a:solidFill>
              </a:rPr>
              <a:t>J </a:t>
            </a:r>
            <a:r>
              <a:rPr lang="en-US" dirty="0" smtClean="0">
                <a:solidFill>
                  <a:srgbClr val="5F8804"/>
                </a:solidFill>
              </a:rPr>
              <a:t>         </a:t>
            </a:r>
            <a:r>
              <a:rPr lang="en-US" sz="2200" dirty="0" smtClean="0">
                <a:solidFill>
                  <a:srgbClr val="5F8804"/>
                </a:solidFill>
              </a:rPr>
              <a:t>John is in the playground)</a:t>
            </a:r>
            <a:endParaRPr lang="en-US" sz="2200" dirty="0">
              <a:solidFill>
                <a:srgbClr val="5F8804"/>
              </a:solidFill>
            </a:endParaRPr>
          </a:p>
          <a:p>
            <a:r>
              <a:rPr lang="en-US" dirty="0" smtClean="0"/>
              <a:t>We use the same </a:t>
            </a:r>
            <a:r>
              <a:rPr lang="en-US" dirty="0" err="1" smtClean="0"/>
              <a:t>q</a:t>
            </a:r>
            <a:r>
              <a:rPr lang="en-US" baseline="30000" dirty="0" err="1"/>
              <a:t>T</a:t>
            </a:r>
            <a:r>
              <a:rPr lang="en-US" dirty="0" err="1" smtClean="0"/>
              <a:t>U</a:t>
            </a:r>
            <a:r>
              <a:rPr lang="en-US" baseline="30000" dirty="0" err="1" smtClean="0"/>
              <a:t>T</a:t>
            </a:r>
            <a:r>
              <a:rPr lang="en-US" dirty="0" err="1" smtClean="0"/>
              <a:t>Ud</a:t>
            </a:r>
            <a:r>
              <a:rPr lang="en-US" dirty="0" smtClean="0"/>
              <a:t> embedding model:</a:t>
            </a:r>
            <a:endParaRPr lang="en-US" dirty="0"/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LHS features:  </a:t>
            </a:r>
            <a:r>
              <a:rPr lang="en-US" dirty="0" err="1" smtClean="0">
                <a:solidFill>
                  <a:srgbClr val="0000FF"/>
                </a:solidFill>
              </a:rPr>
              <a:t>Q:Where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Q:is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Q:the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Q:football</a:t>
            </a:r>
            <a:r>
              <a:rPr lang="en-US" dirty="0" smtClean="0">
                <a:solidFill>
                  <a:srgbClr val="0000FF"/>
                </a:solidFill>
              </a:rPr>
              <a:t> Q:? Q2: John Q2:picked Q2:up Q2:the Q2:football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RHS features: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D:John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D:is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D:in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D:the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D:playground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QDMatch:the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QDMatch:is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.. Q2DMatch:John </a:t>
            </a:r>
          </a:p>
          <a:p>
            <a:pPr marL="349250" lvl="1" indent="0"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2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6564" y="1656571"/>
            <a:ext cx="267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Minimize: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651" y="4498801"/>
            <a:ext cx="78318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Where: </a:t>
            </a:r>
            <a:r>
              <a:rPr lang="en-US" dirty="0" smtClean="0">
                <a:solidFill>
                  <a:srgbClr val="0000FF"/>
                </a:solidFill>
              </a:rPr>
              <a:t>S</a:t>
            </a:r>
            <a:r>
              <a:rPr lang="en-US" baseline="-25000" dirty="0" smtClean="0">
                <a:solidFill>
                  <a:srgbClr val="0000FF"/>
                </a:solidFill>
              </a:rPr>
              <a:t>O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is the matching function for the Output component</a:t>
            </a:r>
            <a:r>
              <a:rPr lang="en-US" dirty="0" smtClean="0">
                <a:solidFill>
                  <a:srgbClr val="0000FF"/>
                </a:solidFill>
              </a:rPr>
              <a:t>.    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            S</a:t>
            </a:r>
            <a:r>
              <a:rPr lang="en-US" baseline="-25000" dirty="0" smtClean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is the matching function for the </a:t>
            </a:r>
            <a:r>
              <a:rPr lang="en-US" dirty="0" smtClean="0">
                <a:solidFill>
                  <a:srgbClr val="0000FF"/>
                </a:solidFill>
              </a:rPr>
              <a:t>Response </a:t>
            </a:r>
            <a:r>
              <a:rPr lang="en-US" dirty="0">
                <a:solidFill>
                  <a:srgbClr val="0000FF"/>
                </a:solidFill>
              </a:rPr>
              <a:t>component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      x is the input question. 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            m</a:t>
            </a:r>
            <a:r>
              <a:rPr lang="en-US" baseline="-25000" dirty="0">
                <a:solidFill>
                  <a:srgbClr val="0000FF"/>
                </a:solidFill>
              </a:rPr>
              <a:t>O1 </a:t>
            </a:r>
            <a:r>
              <a:rPr lang="en-US" dirty="0">
                <a:solidFill>
                  <a:srgbClr val="0000FF"/>
                </a:solidFill>
              </a:rPr>
              <a:t>is the first true supporting </a:t>
            </a:r>
            <a:r>
              <a:rPr lang="en-US" dirty="0" smtClean="0">
                <a:solidFill>
                  <a:srgbClr val="0000FF"/>
                </a:solidFill>
              </a:rPr>
              <a:t>memory (fact).   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            m</a:t>
            </a:r>
            <a:r>
              <a:rPr lang="en-US" baseline="-25000" dirty="0" smtClean="0">
                <a:solidFill>
                  <a:srgbClr val="0000FF"/>
                </a:solidFill>
              </a:rPr>
              <a:t>O2 </a:t>
            </a:r>
            <a:r>
              <a:rPr lang="en-US" dirty="0">
                <a:solidFill>
                  <a:srgbClr val="0000FF"/>
                </a:solidFill>
              </a:rPr>
              <a:t>is the first </a:t>
            </a:r>
            <a:r>
              <a:rPr lang="en-US" dirty="0" smtClean="0">
                <a:solidFill>
                  <a:srgbClr val="0000FF"/>
                </a:solidFill>
              </a:rPr>
              <a:t>second supporting memory (fact).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      r is the response</a:t>
            </a:r>
          </a:p>
          <a:p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True facts and responses m</a:t>
            </a:r>
            <a:r>
              <a:rPr lang="en-US" baseline="-25000" dirty="0" smtClean="0">
                <a:solidFill>
                  <a:schemeClr val="accent4">
                    <a:lumMod val="50000"/>
                  </a:schemeClr>
                </a:solidFill>
              </a:rPr>
              <a:t>O1,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</a:t>
            </a:r>
            <a:r>
              <a:rPr lang="en-US" baseline="-25000" dirty="0">
                <a:solidFill>
                  <a:schemeClr val="accent4">
                    <a:lumMod val="50000"/>
                  </a:schemeClr>
                </a:solidFill>
              </a:rPr>
              <a:t>O2 </a:t>
            </a:r>
            <a:r>
              <a:rPr lang="en-US" baseline="-25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and r should have higher scores than all other facts and responses by a given margin.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9" name="Picture 8" descr="eq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4" y="2036150"/>
            <a:ext cx="8594725" cy="24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7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triples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600201"/>
            <a:ext cx="8281645" cy="510200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595959"/>
                </a:solidFill>
              </a:rPr>
              <a:t>We also need time information for </a:t>
            </a:r>
            <a:r>
              <a:rPr lang="en-US" dirty="0" smtClean="0">
                <a:solidFill>
                  <a:srgbClr val="595959"/>
                </a:solidFill>
              </a:rPr>
              <a:t>the </a:t>
            </a:r>
            <a:r>
              <a:rPr lang="en-US" dirty="0" err="1" smtClean="0">
                <a:solidFill>
                  <a:srgbClr val="595959"/>
                </a:solidFill>
              </a:rPr>
              <a:t>bAbI</a:t>
            </a:r>
            <a:r>
              <a:rPr lang="en-US" dirty="0" smtClean="0">
                <a:solidFill>
                  <a:srgbClr val="595959"/>
                </a:solidFill>
              </a:rPr>
              <a:t> tasks.  </a:t>
            </a:r>
            <a:r>
              <a:rPr lang="en-US" dirty="0" smtClean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FF"/>
                </a:solidFill>
              </a:rPr>
              <a:t>tried adding absolute time </a:t>
            </a:r>
            <a:r>
              <a:rPr lang="en-US" dirty="0" smtClean="0">
                <a:solidFill>
                  <a:srgbClr val="0000FF"/>
                </a:solidFill>
              </a:rPr>
              <a:t>as </a:t>
            </a:r>
            <a:r>
              <a:rPr lang="en-US" dirty="0">
                <a:solidFill>
                  <a:srgbClr val="0000FF"/>
                </a:solidFill>
              </a:rPr>
              <a:t>a feature: </a:t>
            </a:r>
            <a:r>
              <a:rPr lang="en-US" dirty="0" smtClean="0">
                <a:solidFill>
                  <a:srgbClr val="0000FF"/>
                </a:solidFill>
              </a:rPr>
              <a:t>it works, but the following idea can be better: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/>
              <a:t>Seems to work better if we compare triples:</a:t>
            </a:r>
          </a:p>
          <a:p>
            <a:r>
              <a:rPr lang="en-US" dirty="0" smtClean="0">
                <a:solidFill>
                  <a:srgbClr val="5F8804"/>
                </a:solidFill>
              </a:rPr>
              <a:t>Match(Q,D,D’) </a:t>
            </a:r>
            <a:r>
              <a:rPr lang="en-US" dirty="0" smtClean="0"/>
              <a:t>returns </a:t>
            </a:r>
            <a:r>
              <a:rPr lang="en-US" dirty="0" smtClean="0">
                <a:solidFill>
                  <a:srgbClr val="0000FF"/>
                </a:solidFill>
              </a:rPr>
              <a:t>&lt; 0 </a:t>
            </a:r>
            <a:r>
              <a:rPr lang="en-US" dirty="0" smtClean="0"/>
              <a:t>if </a:t>
            </a:r>
            <a:r>
              <a:rPr lang="en-US" dirty="0" smtClean="0">
                <a:solidFill>
                  <a:srgbClr val="0000FF"/>
                </a:solidFill>
              </a:rPr>
              <a:t>D</a:t>
            </a:r>
            <a:r>
              <a:rPr lang="en-US" dirty="0" smtClean="0"/>
              <a:t> is better than </a:t>
            </a:r>
            <a:r>
              <a:rPr lang="en-US" dirty="0" smtClean="0">
                <a:solidFill>
                  <a:srgbClr val="0000FF"/>
                </a:solidFill>
              </a:rPr>
              <a:t>D’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returns </a:t>
            </a:r>
            <a:r>
              <a:rPr lang="en-US" dirty="0" smtClean="0">
                <a:solidFill>
                  <a:srgbClr val="0000FF"/>
                </a:solidFill>
              </a:rPr>
              <a:t>&gt; 0 </a:t>
            </a:r>
            <a:r>
              <a:rPr lang="en-US" dirty="0" smtClean="0"/>
              <a:t>if </a:t>
            </a:r>
            <a:r>
              <a:rPr lang="en-US" dirty="0" smtClean="0">
                <a:solidFill>
                  <a:srgbClr val="0000FF"/>
                </a:solidFill>
              </a:rPr>
              <a:t>D’</a:t>
            </a:r>
            <a:r>
              <a:rPr lang="en-US" dirty="0" smtClean="0"/>
              <a:t> is better than </a:t>
            </a:r>
            <a:r>
              <a:rPr lang="en-US" dirty="0" smtClean="0">
                <a:solidFill>
                  <a:srgbClr val="0000FF"/>
                </a:solidFill>
              </a:rPr>
              <a:t>D</a:t>
            </a:r>
          </a:p>
          <a:p>
            <a:pPr marL="0" indent="0">
              <a:buNone/>
            </a:pPr>
            <a:r>
              <a:rPr lang="en-US" i="1" dirty="0" smtClean="0"/>
              <a:t>We can loop through memories, keep best </a:t>
            </a:r>
            <a:r>
              <a:rPr lang="en-US" i="1" dirty="0" smtClean="0">
                <a:solidFill>
                  <a:srgbClr val="0000FF"/>
                </a:solidFill>
              </a:rPr>
              <a:t>m</a:t>
            </a:r>
            <a:r>
              <a:rPr lang="en-US" i="1" baseline="-25000" dirty="0" smtClean="0">
                <a:solidFill>
                  <a:srgbClr val="0000FF"/>
                </a:solidFill>
              </a:rPr>
              <a:t>i </a:t>
            </a:r>
            <a:r>
              <a:rPr lang="en-US" i="1" dirty="0" smtClean="0"/>
              <a:t>at each step.</a:t>
            </a:r>
          </a:p>
          <a:p>
            <a:pPr marL="0" indent="0">
              <a:buNone/>
            </a:pPr>
            <a:r>
              <a:rPr lang="en-US" dirty="0" smtClean="0"/>
              <a:t>Now the features include </a:t>
            </a:r>
            <a:r>
              <a:rPr lang="en-US" i="1" dirty="0" smtClean="0"/>
              <a:t>relative </a:t>
            </a:r>
            <a:r>
              <a:rPr lang="en-US" dirty="0" smtClean="0"/>
              <a:t>time features: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5F8804"/>
                </a:solidFill>
              </a:rPr>
              <a:t>L.H.S:  same as before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5F8804"/>
                </a:solidFill>
              </a:rPr>
              <a:t>R.H.S:  </a:t>
            </a:r>
            <a:r>
              <a:rPr lang="en-US" dirty="0" smtClean="0">
                <a:solidFill>
                  <a:srgbClr val="5F8804"/>
                </a:solidFill>
              </a:rPr>
              <a:t>features(D)  DbeforeQ:</a:t>
            </a:r>
            <a:r>
              <a:rPr lang="en-US" i="1" dirty="0" smtClean="0">
                <a:solidFill>
                  <a:srgbClr val="5F8804"/>
                </a:solidFill>
              </a:rPr>
              <a:t>0-or-1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5F8804"/>
                </a:solidFill>
              </a:rPr>
              <a:t>  </a:t>
            </a:r>
            <a:r>
              <a:rPr lang="en-US" dirty="0">
                <a:solidFill>
                  <a:srgbClr val="5F8804"/>
                </a:solidFill>
              </a:rPr>
              <a:t> </a:t>
            </a:r>
            <a:r>
              <a:rPr lang="en-US" dirty="0" smtClean="0">
                <a:solidFill>
                  <a:srgbClr val="5F8804"/>
                </a:solidFill>
              </a:rPr>
              <a:t>       -features(D’) D’beforeQ</a:t>
            </a:r>
            <a:r>
              <a:rPr lang="en-US" dirty="0">
                <a:solidFill>
                  <a:srgbClr val="5F8804"/>
                </a:solidFill>
              </a:rPr>
              <a:t>:</a:t>
            </a:r>
            <a:r>
              <a:rPr lang="en-US" i="1" dirty="0">
                <a:solidFill>
                  <a:srgbClr val="5F8804"/>
                </a:solidFill>
              </a:rPr>
              <a:t>0-or-</a:t>
            </a:r>
            <a:r>
              <a:rPr lang="en-US" i="1" dirty="0" smtClean="0">
                <a:solidFill>
                  <a:srgbClr val="5F8804"/>
                </a:solidFill>
              </a:rPr>
              <a:t>1  </a:t>
            </a:r>
            <a:r>
              <a:rPr lang="en-US" dirty="0" smtClean="0">
                <a:solidFill>
                  <a:srgbClr val="5F8804"/>
                </a:solidFill>
              </a:rPr>
              <a:t>DbeforeD’:</a:t>
            </a:r>
            <a:r>
              <a:rPr lang="en-US" i="1" dirty="0">
                <a:solidFill>
                  <a:srgbClr val="5F8804"/>
                </a:solidFill>
              </a:rPr>
              <a:t>0-or-1</a:t>
            </a:r>
            <a:endParaRPr lang="en-US" i="1" dirty="0" smtClean="0">
              <a:solidFill>
                <a:srgbClr val="5F88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8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Conversational Agents</a:t>
            </a:r>
            <a:endParaRPr lang="en-US" dirty="0"/>
          </a:p>
        </p:txBody>
      </p:sp>
      <p:pic>
        <p:nvPicPr>
          <p:cNvPr id="4" name="Content Placeholder 3" descr="goodso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871" r="-88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719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56" y="107576"/>
            <a:ext cx="8771593" cy="842039"/>
          </a:xfrm>
        </p:spPr>
        <p:txBody>
          <a:bodyPr/>
          <a:lstStyle/>
          <a:p>
            <a:r>
              <a:rPr lang="en-US" sz="3200" dirty="0" smtClean="0"/>
              <a:t>Comparing triples: Objective and Inference</a:t>
            </a:r>
            <a:endParaRPr lang="en-US" sz="3200" dirty="0"/>
          </a:p>
        </p:txBody>
      </p:sp>
      <p:pic>
        <p:nvPicPr>
          <p:cNvPr id="5" name="Picture 4" descr="eq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570"/>
            <a:ext cx="9013822" cy="1851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071" y="3361904"/>
            <a:ext cx="7756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Similar to before, except now for </a:t>
            </a:r>
            <a:r>
              <a:rPr lang="en-US" dirty="0">
                <a:solidFill>
                  <a:srgbClr val="0000FF"/>
                </a:solidFill>
              </a:rPr>
              <a:t>both </a:t>
            </a:r>
            <a:r>
              <a:rPr lang="en-US" dirty="0" smtClean="0">
                <a:solidFill>
                  <a:srgbClr val="0000FF"/>
                </a:solidFill>
              </a:rPr>
              <a:t>m</a:t>
            </a:r>
            <a:r>
              <a:rPr lang="en-US" baseline="-25000" dirty="0" smtClean="0">
                <a:solidFill>
                  <a:srgbClr val="0000FF"/>
                </a:solidFill>
              </a:rPr>
              <a:t>o1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and </a:t>
            </a:r>
            <a:r>
              <a:rPr lang="en-US" dirty="0" smtClean="0">
                <a:solidFill>
                  <a:srgbClr val="0000FF"/>
                </a:solidFill>
              </a:rPr>
              <a:t>m</a:t>
            </a:r>
            <a:r>
              <a:rPr lang="en-US" baseline="-25000" dirty="0" smtClean="0">
                <a:solidFill>
                  <a:srgbClr val="0000FF"/>
                </a:solidFill>
              </a:rPr>
              <a:t>o2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we </a:t>
            </a:r>
            <a:r>
              <a:rPr lang="en-US" dirty="0" smtClean="0">
                <a:solidFill>
                  <a:srgbClr val="0000FF"/>
                </a:solidFill>
              </a:rPr>
              <a:t>need to have two terms considering them as the second or third argument to the </a:t>
            </a:r>
            <a:r>
              <a:rPr lang="en-US" dirty="0" err="1" smtClean="0">
                <a:solidFill>
                  <a:srgbClr val="0000FF"/>
                </a:solidFill>
              </a:rPr>
              <a:t>S</a:t>
            </a:r>
            <a:r>
              <a:rPr lang="en-US" baseline="-25000" dirty="0" err="1" smtClean="0">
                <a:solidFill>
                  <a:srgbClr val="0000FF"/>
                </a:solidFill>
              </a:rPr>
              <a:t>Ot</a:t>
            </a:r>
            <a:r>
              <a:rPr lang="en-US" dirty="0" smtClean="0">
                <a:solidFill>
                  <a:srgbClr val="0000FF"/>
                </a:solidFill>
              </a:rPr>
              <a:t> as they may appear on </a:t>
            </a:r>
            <a:r>
              <a:rPr lang="en-US" dirty="0">
                <a:solidFill>
                  <a:srgbClr val="0000FF"/>
                </a:solidFill>
              </a:rPr>
              <a:t>either side during </a:t>
            </a:r>
            <a:r>
              <a:rPr lang="en-US" dirty="0" smtClean="0">
                <a:solidFill>
                  <a:srgbClr val="0000FF"/>
                </a:solidFill>
              </a:rPr>
              <a:t>inference: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eq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1" y="4433416"/>
            <a:ext cx="8001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Experiment </a:t>
            </a:r>
            <a:r>
              <a:rPr lang="en-US" dirty="0"/>
              <a:t>1</a:t>
            </a:r>
          </a:p>
        </p:txBody>
      </p:sp>
      <p:pic>
        <p:nvPicPr>
          <p:cNvPr id="4" name="Content Placeholder 3" descr="res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038" b="-45038"/>
          <a:stretch>
            <a:fillRect/>
          </a:stretch>
        </p:blipFill>
        <p:spPr>
          <a:xfrm>
            <a:off x="549275" y="2341080"/>
            <a:ext cx="8042275" cy="4343400"/>
          </a:xfrm>
        </p:spPr>
      </p:pic>
      <p:sp>
        <p:nvSpPr>
          <p:cNvPr id="6" name="TextBox 5"/>
          <p:cNvSpPr txBox="1"/>
          <p:nvPr/>
        </p:nvSpPr>
        <p:spPr>
          <a:xfrm>
            <a:off x="549275" y="1587577"/>
            <a:ext cx="8042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10k </a:t>
            </a:r>
            <a:r>
              <a:rPr lang="en-US" sz="2000" dirty="0" smtClean="0"/>
              <a:t>sentences. (Actor: only ask questions about actors.)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Difficulty: </a:t>
            </a:r>
            <a:r>
              <a:rPr lang="en-US" dirty="0" smtClean="0"/>
              <a:t>how many sentences in the past when entity mentioned.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Fully supervised (supporting </a:t>
            </a:r>
            <a:r>
              <a:rPr lang="en-US" sz="2000" dirty="0" smtClean="0"/>
              <a:t>sentences </a:t>
            </a:r>
            <a:r>
              <a:rPr lang="en-US" sz="2000" dirty="0"/>
              <a:t>are labeled)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Compare RNN (no supervision) </a:t>
            </a:r>
          </a:p>
          <a:p>
            <a:r>
              <a:rPr lang="en-US" sz="2000" dirty="0" smtClean="0"/>
              <a:t>     and </a:t>
            </a:r>
            <a:r>
              <a:rPr lang="en-US" sz="2000" dirty="0" err="1" smtClean="0"/>
              <a:t>MemNN</a:t>
            </a:r>
            <a:r>
              <a:rPr lang="en-US" sz="2000" dirty="0" smtClean="0"/>
              <a:t> hops </a:t>
            </a:r>
            <a:r>
              <a:rPr lang="en-US" sz="2000" i="1" dirty="0" smtClean="0"/>
              <a:t>k = 1 or 2</a:t>
            </a:r>
            <a:r>
              <a:rPr lang="en-US" sz="2000" dirty="0" smtClean="0"/>
              <a:t>, &amp; with/without time features.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846" y="6006331"/>
            <a:ext cx="83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        </a:t>
            </a:r>
            <a:r>
              <a:rPr lang="en-US" i="1" dirty="0" smtClean="0">
                <a:solidFill>
                  <a:srgbClr val="0000FF"/>
                </a:solidFill>
              </a:rPr>
              <a:t>Difficulty 5 -- Max </a:t>
            </a:r>
            <a:r>
              <a:rPr lang="en-US" i="1" dirty="0" err="1" smtClean="0">
                <a:solidFill>
                  <a:srgbClr val="0000FF"/>
                </a:solidFill>
              </a:rPr>
              <a:t>mem</a:t>
            </a:r>
            <a:r>
              <a:rPr lang="en-US" i="1" dirty="0" smtClean="0">
                <a:solidFill>
                  <a:srgbClr val="0000FF"/>
                </a:solidFill>
              </a:rPr>
              <a:t>. </a:t>
            </a:r>
            <a:r>
              <a:rPr lang="en-US" i="1" dirty="0" err="1" smtClean="0">
                <a:solidFill>
                  <a:srgbClr val="0000FF"/>
                </a:solidFill>
              </a:rPr>
              <a:t>sz</a:t>
            </a:r>
            <a:r>
              <a:rPr lang="en-US" i="1" dirty="0" smtClean="0">
                <a:solidFill>
                  <a:srgbClr val="0000FF"/>
                </a:solidFill>
              </a:rPr>
              <a:t>. required: 65    Average </a:t>
            </a:r>
            <a:r>
              <a:rPr lang="en-US" i="1" dirty="0" err="1" smtClean="0">
                <a:solidFill>
                  <a:srgbClr val="0000FF"/>
                </a:solidFill>
              </a:rPr>
              <a:t>mem</a:t>
            </a:r>
            <a:r>
              <a:rPr lang="en-US" i="1" dirty="0" smtClean="0">
                <a:solidFill>
                  <a:srgbClr val="0000FF"/>
                </a:solidFill>
              </a:rPr>
              <a:t>. </a:t>
            </a:r>
            <a:r>
              <a:rPr lang="en-US" i="1" dirty="0" err="1">
                <a:solidFill>
                  <a:srgbClr val="0000FF"/>
                </a:solidFill>
              </a:rPr>
              <a:t>s</a:t>
            </a:r>
            <a:r>
              <a:rPr lang="en-US" i="1" dirty="0" err="1" smtClean="0">
                <a:solidFill>
                  <a:srgbClr val="0000FF"/>
                </a:solidFill>
              </a:rPr>
              <a:t>z</a:t>
            </a:r>
            <a:r>
              <a:rPr lang="en-US" i="1" dirty="0" smtClean="0">
                <a:solidFill>
                  <a:srgbClr val="0000FF"/>
                </a:solidFill>
              </a:rPr>
              <a:t>. required: 9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94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 test story + predictions: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Antoine </a:t>
            </a:r>
            <a:r>
              <a:rPr lang="en-US" dirty="0">
                <a:solidFill>
                  <a:srgbClr val="0000FF"/>
                </a:solidFill>
              </a:rPr>
              <a:t>went to the </a:t>
            </a:r>
            <a:r>
              <a:rPr lang="en-US" dirty="0" smtClean="0">
                <a:solidFill>
                  <a:srgbClr val="0000FF"/>
                </a:solidFill>
              </a:rPr>
              <a:t>kitchen.  </a:t>
            </a:r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ntoine </a:t>
            </a:r>
            <a:r>
              <a:rPr lang="en-US" dirty="0">
                <a:solidFill>
                  <a:srgbClr val="0000FF"/>
                </a:solidFill>
              </a:rPr>
              <a:t>got the </a:t>
            </a:r>
            <a:r>
              <a:rPr lang="en-US" dirty="0" smtClean="0">
                <a:solidFill>
                  <a:srgbClr val="0000FF"/>
                </a:solidFill>
              </a:rPr>
              <a:t>milk. Antoine </a:t>
            </a:r>
            <a:r>
              <a:rPr lang="en-US" dirty="0">
                <a:solidFill>
                  <a:srgbClr val="0000FF"/>
                </a:solidFill>
              </a:rPr>
              <a:t>travelled to the </a:t>
            </a:r>
            <a:r>
              <a:rPr lang="en-US" dirty="0" smtClean="0">
                <a:solidFill>
                  <a:srgbClr val="0000FF"/>
                </a:solidFill>
              </a:rPr>
              <a:t>office. </a:t>
            </a:r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ntoine </a:t>
            </a:r>
            <a:r>
              <a:rPr lang="en-US" dirty="0">
                <a:solidFill>
                  <a:srgbClr val="0000FF"/>
                </a:solidFill>
              </a:rPr>
              <a:t>dropped the </a:t>
            </a:r>
            <a:r>
              <a:rPr lang="en-US" dirty="0" smtClean="0">
                <a:solidFill>
                  <a:srgbClr val="0000FF"/>
                </a:solidFill>
              </a:rPr>
              <a:t>milk. </a:t>
            </a:r>
            <a:r>
              <a:rPr lang="en-US" dirty="0" err="1">
                <a:solidFill>
                  <a:srgbClr val="0000FF"/>
                </a:solidFill>
              </a:rPr>
              <a:t>S</a:t>
            </a:r>
            <a:r>
              <a:rPr lang="en-US" dirty="0" err="1" smtClean="0">
                <a:solidFill>
                  <a:srgbClr val="0000FF"/>
                </a:solidFill>
              </a:rPr>
              <a:t>umit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picked up the </a:t>
            </a:r>
            <a:r>
              <a:rPr lang="en-US" dirty="0" smtClean="0">
                <a:solidFill>
                  <a:srgbClr val="0000FF"/>
                </a:solidFill>
              </a:rPr>
              <a:t>football. 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Antoine </a:t>
            </a:r>
            <a:r>
              <a:rPr lang="en-US" dirty="0">
                <a:solidFill>
                  <a:srgbClr val="0000FF"/>
                </a:solidFill>
              </a:rPr>
              <a:t>went to the </a:t>
            </a:r>
            <a:r>
              <a:rPr lang="en-US" dirty="0" smtClean="0">
                <a:solidFill>
                  <a:srgbClr val="0000FF"/>
                </a:solidFill>
              </a:rPr>
              <a:t>bathroom. </a:t>
            </a:r>
            <a:r>
              <a:rPr lang="en-US" dirty="0" err="1">
                <a:solidFill>
                  <a:srgbClr val="0000FF"/>
                </a:solidFill>
              </a:rPr>
              <a:t>S</a:t>
            </a:r>
            <a:r>
              <a:rPr lang="en-US" dirty="0" err="1" smtClean="0">
                <a:solidFill>
                  <a:srgbClr val="0000FF"/>
                </a:solidFill>
              </a:rPr>
              <a:t>umit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moved to the </a:t>
            </a:r>
            <a:r>
              <a:rPr lang="en-US" dirty="0" smtClean="0">
                <a:solidFill>
                  <a:srgbClr val="0000FF"/>
                </a:solidFill>
              </a:rPr>
              <a:t>kitchen.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 </a:t>
            </a:r>
            <a:r>
              <a:rPr lang="en-US" i="1" dirty="0" smtClean="0">
                <a:solidFill>
                  <a:srgbClr val="0000FF"/>
                </a:solidFill>
              </a:rPr>
              <a:t>where </a:t>
            </a:r>
            <a:r>
              <a:rPr lang="en-US" i="1" dirty="0">
                <a:solidFill>
                  <a:srgbClr val="0000FF"/>
                </a:solidFill>
              </a:rPr>
              <a:t>is the milk now?   </a:t>
            </a:r>
            <a:r>
              <a:rPr lang="en-US" dirty="0">
                <a:solidFill>
                  <a:srgbClr val="FF0000"/>
                </a:solidFill>
              </a:rPr>
              <a:t>A: </a:t>
            </a:r>
            <a:r>
              <a:rPr lang="en-US" dirty="0" smtClean="0">
                <a:solidFill>
                  <a:srgbClr val="FF0000"/>
                </a:solidFill>
              </a:rPr>
              <a:t>office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  where </a:t>
            </a:r>
            <a:r>
              <a:rPr lang="en-US" i="1" dirty="0">
                <a:solidFill>
                  <a:srgbClr val="0000FF"/>
                </a:solidFill>
              </a:rPr>
              <a:t>is the </a:t>
            </a:r>
            <a:r>
              <a:rPr lang="en-US" i="1" dirty="0" smtClean="0">
                <a:solidFill>
                  <a:srgbClr val="0000FF"/>
                </a:solidFill>
              </a:rPr>
              <a:t>football?   </a:t>
            </a:r>
            <a:r>
              <a:rPr lang="en-US" dirty="0">
                <a:solidFill>
                  <a:srgbClr val="FF0000"/>
                </a:solidFill>
              </a:rPr>
              <a:t>A: kitchen</a:t>
            </a:r>
          </a:p>
          <a:p>
            <a:r>
              <a:rPr lang="en-US" dirty="0"/>
              <a:t>  </a:t>
            </a:r>
            <a:r>
              <a:rPr lang="en-US" i="1" dirty="0" smtClean="0">
                <a:solidFill>
                  <a:srgbClr val="0000FF"/>
                </a:solidFill>
              </a:rPr>
              <a:t>where </a:t>
            </a:r>
            <a:r>
              <a:rPr lang="en-US" i="1" dirty="0">
                <a:solidFill>
                  <a:srgbClr val="0000FF"/>
                </a:solidFill>
              </a:rPr>
              <a:t>is A</a:t>
            </a:r>
            <a:r>
              <a:rPr lang="en-US" i="1" dirty="0" smtClean="0">
                <a:solidFill>
                  <a:srgbClr val="0000FF"/>
                </a:solidFill>
              </a:rPr>
              <a:t>ntoine </a:t>
            </a:r>
            <a:r>
              <a:rPr lang="en-US" i="1" dirty="0">
                <a:solidFill>
                  <a:srgbClr val="0000FF"/>
                </a:solidFill>
              </a:rPr>
              <a:t>?</a:t>
            </a:r>
            <a:r>
              <a:rPr lang="en-US" dirty="0"/>
              <a:t>  </a:t>
            </a:r>
            <a:r>
              <a:rPr lang="en-US" dirty="0" smtClean="0">
                <a:solidFill>
                  <a:srgbClr val="FF0000"/>
                </a:solidFill>
              </a:rPr>
              <a:t>A: bathroom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0000FF"/>
                </a:solidFill>
              </a:rPr>
              <a:t>where </a:t>
            </a:r>
            <a:r>
              <a:rPr lang="en-US" i="1" dirty="0">
                <a:solidFill>
                  <a:srgbClr val="0000FF"/>
                </a:solidFill>
              </a:rPr>
              <a:t>is </a:t>
            </a:r>
            <a:r>
              <a:rPr lang="en-US" i="1" dirty="0" err="1">
                <a:solidFill>
                  <a:srgbClr val="0000FF"/>
                </a:solidFill>
              </a:rPr>
              <a:t>S</a:t>
            </a:r>
            <a:r>
              <a:rPr lang="en-US" i="1" dirty="0" err="1" smtClean="0">
                <a:solidFill>
                  <a:srgbClr val="0000FF"/>
                </a:solidFill>
              </a:rPr>
              <a:t>umit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?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A: kitchen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0000FF"/>
                </a:solidFill>
              </a:rPr>
              <a:t>where was Antoine before the bathroom</a:t>
            </a:r>
            <a:r>
              <a:rPr lang="en-US" dirty="0" smtClean="0">
                <a:solidFill>
                  <a:srgbClr val="0000FF"/>
                </a:solidFill>
              </a:rPr>
              <a:t>? </a:t>
            </a:r>
            <a:r>
              <a:rPr lang="en-US" dirty="0" smtClean="0">
                <a:solidFill>
                  <a:srgbClr val="FF0000"/>
                </a:solidFill>
              </a:rPr>
              <a:t>A: office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19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594725" cy="608242"/>
          </a:xfrm>
        </p:spPr>
        <p:txBody>
          <a:bodyPr/>
          <a:lstStyle/>
          <a:p>
            <a:r>
              <a:rPr lang="en-US" sz="3200" b="1" dirty="0" err="1" smtClean="0"/>
              <a:t>Unsegmented</a:t>
            </a:r>
            <a:r>
              <a:rPr lang="en-US" sz="3200" b="1" dirty="0" smtClean="0"/>
              <a:t> setup; R module is an RNN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900544"/>
            <a:ext cx="8386907" cy="57496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Joe went to the garden then Fred picked up the milk; Joe moved to the bathroom and Fred dropped </a:t>
            </a:r>
            <a:r>
              <a:rPr lang="en-US" dirty="0" smtClean="0">
                <a:solidFill>
                  <a:srgbClr val="0000FF"/>
                </a:solidFill>
              </a:rPr>
              <a:t>the milk</a:t>
            </a:r>
            <a:r>
              <a:rPr lang="en-US" dirty="0">
                <a:solidFill>
                  <a:srgbClr val="0000FF"/>
                </a:solidFill>
              </a:rPr>
              <a:t>, and then Dan moved to the living room.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Dan? </a:t>
            </a:r>
            <a:r>
              <a:rPr lang="en-US" dirty="0">
                <a:solidFill>
                  <a:srgbClr val="FF0000"/>
                </a:solidFill>
              </a:rPr>
              <a:t>A: living room I believe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Joe? </a:t>
            </a:r>
            <a:r>
              <a:rPr lang="en-US" dirty="0">
                <a:solidFill>
                  <a:srgbClr val="FF0000"/>
                </a:solidFill>
              </a:rPr>
              <a:t>A: the bathroom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Fred moved to the bedroom and Joe went to the kitchen then Joe took the milk there and Dan </a:t>
            </a:r>
            <a:r>
              <a:rPr lang="en-US" dirty="0" smtClean="0">
                <a:solidFill>
                  <a:srgbClr val="0000FF"/>
                </a:solidFill>
              </a:rPr>
              <a:t>journeyed to </a:t>
            </a:r>
            <a:r>
              <a:rPr lang="en-US" dirty="0">
                <a:solidFill>
                  <a:srgbClr val="0000FF"/>
                </a:solidFill>
              </a:rPr>
              <a:t>the bedroom; Joe discarded the milk.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the milk </a:t>
            </a:r>
            <a:r>
              <a:rPr lang="en-US" i="1" dirty="0" smtClean="0">
                <a:solidFill>
                  <a:srgbClr val="0000FF"/>
                </a:solidFill>
              </a:rPr>
              <a:t>now?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A: the milk is in the kitchen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Dan now?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A: I think he is in the bedroom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Joe took the milk there, after that Mike travelled to the office, then Joe went to the living room, next </a:t>
            </a:r>
            <a:r>
              <a:rPr lang="en-US" dirty="0" smtClean="0">
                <a:solidFill>
                  <a:srgbClr val="0000FF"/>
                </a:solidFill>
              </a:rPr>
              <a:t>Dan went </a:t>
            </a:r>
            <a:r>
              <a:rPr lang="en-US" dirty="0">
                <a:solidFill>
                  <a:srgbClr val="0000FF"/>
                </a:solidFill>
              </a:rPr>
              <a:t>back to the kitchen and Joe travelled to the office.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Joe now? </a:t>
            </a:r>
            <a:r>
              <a:rPr lang="en-US" dirty="0">
                <a:solidFill>
                  <a:srgbClr val="FF0000"/>
                </a:solidFill>
              </a:rPr>
              <a:t>A: I think Joe is in the office</a:t>
            </a:r>
          </a:p>
        </p:txBody>
      </p:sp>
    </p:spTree>
    <p:extLst>
      <p:ext uri="{BB962C8B-B14F-4D97-AF65-F5344CB8AC3E}">
        <p14:creationId xmlns:p14="http://schemas.microsoft.com/office/powerpoint/2010/main" val="2205264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85941"/>
          </a:xfrm>
        </p:spPr>
        <p:txBody>
          <a:bodyPr/>
          <a:lstStyle/>
          <a:p>
            <a:r>
              <a:rPr lang="en-US" sz="2800" dirty="0" smtClean="0"/>
              <a:t>Larger </a:t>
            </a:r>
            <a:r>
              <a:rPr lang="en-US" sz="2800" dirty="0" smtClean="0"/>
              <a:t>QA: Reverb Dataset in (Fader et al., 13)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269892"/>
            <a:ext cx="8042276" cy="546715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14M </a:t>
            </a:r>
            <a:r>
              <a:rPr lang="en-US" dirty="0">
                <a:solidFill>
                  <a:srgbClr val="008000"/>
                </a:solidFill>
              </a:rPr>
              <a:t>statements, stored as (subject, relation, object</a:t>
            </a:r>
            <a:r>
              <a:rPr lang="en-US" dirty="0" smtClean="0">
                <a:solidFill>
                  <a:srgbClr val="008000"/>
                </a:solidFill>
              </a:rPr>
              <a:t>) triples. Triples are REVERB </a:t>
            </a:r>
            <a:r>
              <a:rPr lang="en-US" dirty="0">
                <a:solidFill>
                  <a:srgbClr val="008000"/>
                </a:solidFill>
              </a:rPr>
              <a:t>extractions mined from </a:t>
            </a:r>
            <a:r>
              <a:rPr lang="en-US" dirty="0" smtClean="0">
                <a:solidFill>
                  <a:srgbClr val="008000"/>
                </a:solidFill>
              </a:rPr>
              <a:t>ClueWeb09.</a:t>
            </a:r>
            <a:r>
              <a:rPr lang="de-DE" dirty="0" smtClean="0">
                <a:solidFill>
                  <a:srgbClr val="008000"/>
                </a:solidFill>
              </a:rPr>
              <a:t>                                                                                      </a:t>
            </a:r>
            <a:endParaRPr lang="de-DE" dirty="0">
              <a:solidFill>
                <a:srgbClr val="008000"/>
              </a:solidFill>
            </a:endParaRPr>
          </a:p>
          <a:p>
            <a:r>
              <a:rPr lang="en-US" dirty="0" smtClean="0"/>
              <a:t>Statements cover diverse topics: 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milne</a:t>
            </a:r>
            <a:r>
              <a:rPr lang="en-US" dirty="0">
                <a:solidFill>
                  <a:srgbClr val="0000FF"/>
                </a:solidFill>
              </a:rPr>
              <a:t>, authored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winnie</a:t>
            </a:r>
            <a:r>
              <a:rPr lang="en-US" dirty="0">
                <a:solidFill>
                  <a:srgbClr val="0000FF"/>
                </a:solidFill>
              </a:rPr>
              <a:t>-the-pooh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sheep, be-afraid-of, wolf</a:t>
            </a:r>
            <a:r>
              <a:rPr lang="en-US" dirty="0" smtClean="0">
                <a:solidFill>
                  <a:srgbClr val="0000FF"/>
                </a:solidFill>
              </a:rPr>
              <a:t>),   </a:t>
            </a:r>
            <a:r>
              <a:rPr lang="en-US" i="1" dirty="0" smtClean="0">
                <a:solidFill>
                  <a:srgbClr val="0000FF"/>
                </a:solidFill>
              </a:rPr>
              <a:t>etc...</a:t>
            </a:r>
            <a:endParaRPr lang="en-US" i="1" dirty="0">
              <a:solidFill>
                <a:srgbClr val="0000FF"/>
              </a:solidFill>
            </a:endParaRPr>
          </a:p>
          <a:p>
            <a:r>
              <a:rPr lang="en-US" dirty="0" smtClean="0"/>
              <a:t>Weakly labeled QA pairs and 35M </a:t>
            </a:r>
            <a:r>
              <a:rPr lang="en-US" dirty="0"/>
              <a:t>paraphrased questions from </a:t>
            </a:r>
            <a:r>
              <a:rPr lang="en-US" dirty="0" err="1" smtClean="0"/>
              <a:t>WikiAnswers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`</a:t>
            </a:r>
            <a:r>
              <a:rPr lang="en-US" dirty="0">
                <a:solidFill>
                  <a:srgbClr val="0000FF"/>
                </a:solidFill>
              </a:rPr>
              <a:t>`Who wrote the Winnie the Pooh books</a:t>
            </a:r>
            <a:r>
              <a:rPr lang="en-US" dirty="0" smtClean="0">
                <a:solidFill>
                  <a:srgbClr val="0000FF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`</a:t>
            </a:r>
            <a:r>
              <a:rPr lang="en-US" dirty="0">
                <a:solidFill>
                  <a:srgbClr val="0000FF"/>
                </a:solidFill>
              </a:rPr>
              <a:t>`</a:t>
            </a:r>
            <a:r>
              <a:rPr lang="en-US" dirty="0" smtClean="0">
                <a:solidFill>
                  <a:srgbClr val="0000FF"/>
                </a:solidFill>
              </a:rPr>
              <a:t>Who </a:t>
            </a:r>
            <a:r>
              <a:rPr lang="en-US" dirty="0">
                <a:solidFill>
                  <a:srgbClr val="0000FF"/>
                </a:solidFill>
              </a:rPr>
              <a:t>is </a:t>
            </a:r>
            <a:r>
              <a:rPr lang="en-US" dirty="0" err="1">
                <a:solidFill>
                  <a:srgbClr val="0000FF"/>
                </a:solidFill>
              </a:rPr>
              <a:t>poohs</a:t>
            </a:r>
            <a:r>
              <a:rPr lang="en-US" dirty="0">
                <a:solidFill>
                  <a:srgbClr val="0000FF"/>
                </a:solidFill>
              </a:rPr>
              <a:t> creator</a:t>
            </a:r>
            <a:r>
              <a:rPr lang="en-US" dirty="0" smtClean="0">
                <a:solidFill>
                  <a:srgbClr val="0000FF"/>
                </a:solidFill>
              </a:rPr>
              <a:t>?’’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9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Results: </a:t>
            </a:r>
            <a:r>
              <a:rPr lang="en-US" sz="3600" dirty="0" smtClean="0"/>
              <a:t>QA on Reverb data     from (Fader et al.)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49275" y="1728463"/>
            <a:ext cx="8042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14M statements stored in the </a:t>
            </a:r>
            <a:r>
              <a:rPr lang="en-US" sz="2400" dirty="0" err="1" smtClean="0">
                <a:solidFill>
                  <a:srgbClr val="0000FF"/>
                </a:solidFill>
              </a:rPr>
              <a:t>memNN</a:t>
            </a:r>
            <a:r>
              <a:rPr lang="en-US" sz="2400" dirty="0" smtClean="0">
                <a:solidFill>
                  <a:srgbClr val="0000FF"/>
                </a:solidFill>
              </a:rPr>
              <a:t> memory.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/>
              <a:t>k</a:t>
            </a:r>
            <a:r>
              <a:rPr lang="en-US" sz="2400" i="1" dirty="0"/>
              <a:t>=</a:t>
            </a:r>
            <a:r>
              <a:rPr lang="en-US" sz="2400" i="1" dirty="0" smtClean="0"/>
              <a:t>1</a:t>
            </a:r>
            <a:r>
              <a:rPr lang="en-US" sz="2400" dirty="0" smtClean="0"/>
              <a:t> </a:t>
            </a:r>
            <a:r>
              <a:rPr lang="en-US" sz="2400" i="1" dirty="0" smtClean="0"/>
              <a:t>loops</a:t>
            </a:r>
            <a:r>
              <a:rPr lang="en-US" sz="2400" dirty="0" smtClean="0"/>
              <a:t> </a:t>
            </a:r>
            <a:r>
              <a:rPr lang="en-US" sz="2400" dirty="0" err="1" smtClean="0"/>
              <a:t>MemNN</a:t>
            </a:r>
            <a:r>
              <a:rPr lang="en-US" sz="2400" dirty="0" smtClean="0"/>
              <a:t>, </a:t>
            </a:r>
            <a:r>
              <a:rPr lang="en-US" sz="2400" i="1" dirty="0" smtClean="0"/>
              <a:t>128-dim </a:t>
            </a:r>
            <a:r>
              <a:rPr lang="en-US" sz="2400" dirty="0" smtClean="0"/>
              <a:t>embedding.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 response simply outputs top scoring statement.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Time features are not necessary, hence not used</a:t>
            </a:r>
            <a:r>
              <a:rPr lang="en-US" sz="2400" dirty="0" smtClean="0"/>
              <a:t>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We also tried adding </a:t>
            </a:r>
            <a:r>
              <a:rPr lang="en-US" sz="2400" dirty="0" smtClean="0"/>
              <a:t>bag of words (</a:t>
            </a:r>
            <a:r>
              <a:rPr lang="en-US" sz="2400" dirty="0" err="1" smtClean="0"/>
              <a:t>BoW</a:t>
            </a:r>
            <a:r>
              <a:rPr lang="en-US" sz="2400" dirty="0" smtClean="0"/>
              <a:t>) features.</a:t>
            </a:r>
          </a:p>
        </p:txBody>
      </p:sp>
      <p:pic>
        <p:nvPicPr>
          <p:cNvPr id="8" name="Content Placeholder 7" descr="res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323" b="-14323"/>
          <a:stretch>
            <a:fillRect/>
          </a:stretch>
        </p:blipFill>
        <p:spPr>
          <a:xfrm>
            <a:off x="1760439" y="3323763"/>
            <a:ext cx="5680411" cy="3067825"/>
          </a:xfrm>
        </p:spPr>
      </p:pic>
    </p:spTree>
    <p:extLst>
      <p:ext uri="{BB962C8B-B14F-4D97-AF65-F5344CB8AC3E}">
        <p14:creationId xmlns:p14="http://schemas.microsoft.com/office/powerpoint/2010/main" val="263115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Fast </a:t>
            </a:r>
            <a:r>
              <a:rPr lang="en-US" sz="4000" dirty="0" smtClean="0"/>
              <a:t>QA on Reverb data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508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Scoring all 14M candidates in the memory is slow.</a:t>
            </a:r>
          </a:p>
          <a:p>
            <a:pPr marL="0" indent="0">
              <a:buNone/>
            </a:pPr>
            <a:r>
              <a:rPr lang="en-US" dirty="0" smtClean="0"/>
              <a:t>We consider speedups using hashing in </a:t>
            </a:r>
            <a:r>
              <a:rPr lang="en-US" dirty="0" smtClean="0">
                <a:solidFill>
                  <a:srgbClr val="0000FF"/>
                </a:solidFill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</a:rPr>
              <a:t>O</a:t>
            </a:r>
            <a:r>
              <a:rPr lang="en-US" dirty="0" smtClean="0"/>
              <a:t> as mentioned earlier: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ashing </a:t>
            </a:r>
            <a:r>
              <a:rPr lang="en-US" dirty="0"/>
              <a:t>via </a:t>
            </a:r>
            <a:r>
              <a:rPr lang="en-US" dirty="0" smtClean="0"/>
              <a:t>words (</a:t>
            </a:r>
            <a:r>
              <a:rPr lang="en-US" i="1" dirty="0" smtClean="0"/>
              <a:t>essentially: inverted index</a:t>
            </a:r>
            <a:r>
              <a:rPr lang="en-US" dirty="0" smtClean="0"/>
              <a:t>)</a:t>
            </a:r>
          </a:p>
          <a:p>
            <a:r>
              <a:rPr lang="en-US" dirty="0" smtClean="0"/>
              <a:t>Hashing via k-means </a:t>
            </a:r>
            <a:r>
              <a:rPr lang="en-US" dirty="0"/>
              <a:t>in embedding </a:t>
            </a:r>
            <a:r>
              <a:rPr lang="en-US" dirty="0" smtClean="0"/>
              <a:t>space</a:t>
            </a:r>
            <a:r>
              <a:rPr lang="en-US" dirty="0"/>
              <a:t> </a:t>
            </a:r>
            <a:r>
              <a:rPr lang="en-US" dirty="0" smtClean="0"/>
              <a:t>(k</a:t>
            </a:r>
            <a:r>
              <a:rPr lang="en-US" dirty="0"/>
              <a:t>=1000)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re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" y="4386046"/>
            <a:ext cx="9144000" cy="17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MemNN</a:t>
            </a:r>
            <a:r>
              <a:rPr lang="en-US" sz="4000" dirty="0" smtClean="0"/>
              <a:t> multitasked on </a:t>
            </a:r>
            <a:r>
              <a:rPr lang="en-US" sz="4000" dirty="0" err="1" smtClean="0"/>
              <a:t>bAbI</a:t>
            </a:r>
            <a:r>
              <a:rPr lang="en-US" sz="4000" dirty="0" smtClean="0"/>
              <a:t> data and Reverb QA data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51423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The “story” told to the model </a:t>
            </a:r>
            <a:r>
              <a:rPr lang="en-US" b="1" i="1" dirty="0" smtClean="0">
                <a:solidFill>
                  <a:schemeClr val="tx1"/>
                </a:solidFill>
              </a:rPr>
              <a:t>after</a:t>
            </a:r>
            <a:r>
              <a:rPr lang="en-US" b="1" dirty="0" smtClean="0">
                <a:solidFill>
                  <a:schemeClr val="tx1"/>
                </a:solidFill>
              </a:rPr>
              <a:t> training: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Antoine went to the kitchen. Antoine picked up the milk. Antoine travelled to the office.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000000"/>
                </a:solidFill>
              </a:rPr>
              <a:t>MemNN’s</a:t>
            </a:r>
            <a:r>
              <a:rPr lang="en-US" b="1" dirty="0" smtClean="0">
                <a:solidFill>
                  <a:srgbClr val="000000"/>
                </a:solidFill>
              </a:rPr>
              <a:t> answers to some questions: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Where is the milk?  </a:t>
            </a:r>
            <a:r>
              <a:rPr lang="en-US" sz="2000" dirty="0" smtClean="0">
                <a:solidFill>
                  <a:srgbClr val="FF0000"/>
                </a:solidFill>
              </a:rPr>
              <a:t>A: office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Where was Antoine before the office? </a:t>
            </a:r>
            <a:r>
              <a:rPr lang="en-US" sz="2000" dirty="0" smtClean="0">
                <a:solidFill>
                  <a:srgbClr val="FF0000"/>
                </a:solidFill>
              </a:rPr>
              <a:t>A: kitchen</a:t>
            </a:r>
          </a:p>
          <a:p>
            <a:r>
              <a:rPr lang="en-US" sz="2000" i="1" dirty="0">
                <a:solidFill>
                  <a:srgbClr val="0000FF"/>
                </a:solidFill>
              </a:rPr>
              <a:t>Where does milk come from?   </a:t>
            </a:r>
            <a:r>
              <a:rPr lang="en-US" sz="1800" dirty="0">
                <a:solidFill>
                  <a:srgbClr val="FF0000"/>
                </a:solidFill>
              </a:rPr>
              <a:t>A: milk come from cow</a:t>
            </a:r>
          </a:p>
          <a:p>
            <a:r>
              <a:rPr lang="en-US" sz="2000" i="1" dirty="0">
                <a:solidFill>
                  <a:srgbClr val="0000FF"/>
                </a:solidFill>
              </a:rPr>
              <a:t>What is a cow a type of?   </a:t>
            </a:r>
            <a:r>
              <a:rPr lang="en-US" sz="1800" dirty="0">
                <a:solidFill>
                  <a:srgbClr val="FF0000"/>
                </a:solidFill>
              </a:rPr>
              <a:t>A: cow be female of cattle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Where are cattle found?   </a:t>
            </a:r>
            <a:r>
              <a:rPr lang="en-US" sz="1800" dirty="0">
                <a:solidFill>
                  <a:srgbClr val="FF0000"/>
                </a:solidFill>
              </a:rPr>
              <a:t>A: </a:t>
            </a:r>
            <a:r>
              <a:rPr lang="en-US" sz="1800" dirty="0" smtClean="0">
                <a:solidFill>
                  <a:srgbClr val="FF0000"/>
                </a:solidFill>
              </a:rPr>
              <a:t>cattle farm become widespread in brazil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2000" i="1" dirty="0" smtClean="0">
                <a:solidFill>
                  <a:srgbClr val="0000FF"/>
                </a:solidFill>
              </a:rPr>
              <a:t>What does milk taste like? </a:t>
            </a:r>
            <a:r>
              <a:rPr lang="en-US" sz="2000" dirty="0" smtClean="0">
                <a:solidFill>
                  <a:srgbClr val="FF0000"/>
                </a:solidFill>
              </a:rPr>
              <a:t>A: milk taste like milk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What does milk go well with?  </a:t>
            </a:r>
            <a:r>
              <a:rPr lang="en-US" sz="2000" dirty="0" smtClean="0">
                <a:solidFill>
                  <a:srgbClr val="FF0000"/>
                </a:solidFill>
              </a:rPr>
              <a:t>A: milk go with coffee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705" y="107576"/>
            <a:ext cx="8309309" cy="1336956"/>
          </a:xfrm>
        </p:spPr>
        <p:txBody>
          <a:bodyPr/>
          <a:lstStyle/>
          <a:p>
            <a:r>
              <a:rPr lang="en-US" dirty="0" smtClean="0"/>
              <a:t>Related Memory </a:t>
            </a:r>
            <a:r>
              <a:rPr lang="en-US" dirty="0" smtClean="0"/>
              <a:t>Models </a:t>
            </a:r>
            <a:r>
              <a:rPr lang="en-US" sz="2800" i="1" dirty="0" smtClean="0">
                <a:solidFill>
                  <a:schemeClr val="accent3"/>
                </a:solidFill>
              </a:rPr>
              <a:t>(published before or ~same time as original paper)</a:t>
            </a:r>
            <a:endParaRPr lang="en-US" sz="2800" i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544252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RNNSearch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 smtClean="0">
                <a:solidFill>
                  <a:srgbClr val="0000FF"/>
                </a:solidFill>
              </a:rPr>
              <a:t>Bahdanau</a:t>
            </a:r>
            <a:r>
              <a:rPr lang="en-US" dirty="0" smtClean="0">
                <a:solidFill>
                  <a:srgbClr val="0000FF"/>
                </a:solidFill>
              </a:rPr>
              <a:t> et al.) for Machine Translation</a:t>
            </a:r>
          </a:p>
          <a:p>
            <a:pPr lvl="1"/>
            <a:r>
              <a:rPr lang="en-US" dirty="0" smtClean="0"/>
              <a:t>Can be seen as a </a:t>
            </a:r>
            <a:r>
              <a:rPr lang="en-US" dirty="0" smtClean="0"/>
              <a:t>Memory Network </a:t>
            </a:r>
            <a:r>
              <a:rPr lang="en-US" dirty="0" smtClean="0"/>
              <a:t>where memory goes back only one sentence (writes embedding for each word). </a:t>
            </a:r>
          </a:p>
          <a:p>
            <a:pPr lvl="1"/>
            <a:r>
              <a:rPr lang="en-US" dirty="0" smtClean="0"/>
              <a:t>At prediction time, reads memory and performs a soft max to find best alignment (most useful words)</a:t>
            </a:r>
            <a:r>
              <a:rPr lang="en-US" dirty="0" smtClean="0"/>
              <a:t>. 1 hop only.</a:t>
            </a:r>
            <a:endParaRPr lang="en-US" i="1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Generating </a:t>
            </a:r>
            <a:r>
              <a:rPr lang="en-US" dirty="0">
                <a:solidFill>
                  <a:srgbClr val="0000FF"/>
                </a:solidFill>
              </a:rPr>
              <a:t>Sequences With </a:t>
            </a:r>
            <a:r>
              <a:rPr lang="en-US" dirty="0" smtClean="0">
                <a:solidFill>
                  <a:srgbClr val="0000FF"/>
                </a:solidFill>
              </a:rPr>
              <a:t>RNNs (Graves, ‘13)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 smtClean="0"/>
              <a:t>Also does alignment with previous sentence to generate handwriting (so RNN knows what letter it’s currently on).</a:t>
            </a:r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Neural Turing Machines (Graves et al., 14)                           </a:t>
            </a:r>
            <a:r>
              <a:rPr lang="en-US" sz="1400" dirty="0" smtClean="0"/>
              <a:t>[on </a:t>
            </a:r>
            <a:r>
              <a:rPr lang="en-US" sz="1400" dirty="0" err="1" smtClean="0"/>
              <a:t>arxiv</a:t>
            </a:r>
            <a:r>
              <a:rPr lang="en-US" sz="1400" dirty="0" smtClean="0"/>
              <a:t> just 5 days after </a:t>
            </a:r>
            <a:r>
              <a:rPr lang="en-US" sz="1400" dirty="0" err="1" smtClean="0"/>
              <a:t>MemNNs</a:t>
            </a:r>
            <a:r>
              <a:rPr lang="en-US" sz="1400" dirty="0" smtClean="0"/>
              <a:t>!]</a:t>
            </a:r>
            <a:endParaRPr lang="en-US" sz="1200" dirty="0"/>
          </a:p>
          <a:p>
            <a:pPr lvl="1"/>
            <a:r>
              <a:rPr lang="en-US" dirty="0" smtClean="0"/>
              <a:t>Has read and write operations over memory to perform tasks (e.g. copy</a:t>
            </a:r>
            <a:r>
              <a:rPr lang="en-US" dirty="0"/>
              <a:t>, sort, associative </a:t>
            </a:r>
            <a:r>
              <a:rPr lang="en-US" dirty="0" smtClean="0"/>
              <a:t>recall).</a:t>
            </a:r>
          </a:p>
          <a:p>
            <a:pPr lvl="1"/>
            <a:r>
              <a:rPr lang="en-US" dirty="0" smtClean="0"/>
              <a:t>128 memory slots in experiments; content addressing computes a score for each slot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slow for large memory?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Earlier work by (Das ‘92), (</a:t>
            </a:r>
            <a:r>
              <a:rPr lang="en-US" dirty="0" err="1" smtClean="0">
                <a:solidFill>
                  <a:srgbClr val="0000FF"/>
                </a:solidFill>
              </a:rPr>
              <a:t>Schmidhuber</a:t>
            </a:r>
            <a:r>
              <a:rPr lang="en-US" dirty="0" smtClean="0">
                <a:solidFill>
                  <a:srgbClr val="0000FF"/>
                </a:solidFill>
              </a:rPr>
              <a:t> et al., 93), </a:t>
            </a:r>
            <a:r>
              <a:rPr lang="en-US" dirty="0">
                <a:solidFill>
                  <a:srgbClr val="0000FF"/>
                </a:solidFill>
              </a:rPr>
              <a:t>DISCERN (</a:t>
            </a:r>
            <a:r>
              <a:rPr lang="en-US" dirty="0" err="1" smtClean="0">
                <a:solidFill>
                  <a:srgbClr val="0000FF"/>
                </a:solidFill>
              </a:rPr>
              <a:t>Miikkulainen</a:t>
            </a:r>
            <a:r>
              <a:rPr lang="en-US" dirty="0" smtClean="0">
                <a:solidFill>
                  <a:srgbClr val="0000FF"/>
                </a:solidFill>
              </a:rPr>
              <a:t>, ‘90) and others...</a:t>
            </a:r>
          </a:p>
          <a:p>
            <a:endParaRPr lang="en-US" dirty="0" smtClean="0"/>
          </a:p>
          <a:p>
            <a:pPr marL="349250" lvl="1" indent="0">
              <a:buNone/>
            </a:pPr>
            <a:endParaRPr lang="en-US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57520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96" y="73560"/>
            <a:ext cx="9030604" cy="1336956"/>
          </a:xfrm>
        </p:spPr>
        <p:txBody>
          <a:bodyPr/>
          <a:lstStyle/>
          <a:p>
            <a:r>
              <a:rPr lang="en-US" sz="3200" b="1" dirty="0" smtClean="0"/>
              <a:t>Learning of Basic </a:t>
            </a:r>
            <a:r>
              <a:rPr lang="en-US" sz="3200" b="1" dirty="0" smtClean="0"/>
              <a:t>Algorithms </a:t>
            </a:r>
            <a:r>
              <a:rPr lang="en-US" sz="3200" b="1" dirty="0" smtClean="0"/>
              <a:t>using </a:t>
            </a:r>
            <a:r>
              <a:rPr lang="en-US" sz="3200" b="1" dirty="0" smtClean="0"/>
              <a:t>Reasoning, Attention, Memory (RAM)      </a:t>
            </a:r>
            <a:r>
              <a:rPr lang="en-US" sz="3200" b="1" dirty="0" smtClean="0">
                <a:solidFill>
                  <a:srgbClr val="FF0000"/>
                </a:solidFill>
              </a:rPr>
              <a:t>(e.g. addition, multiplication, sorting)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36" y="1410516"/>
            <a:ext cx="9740749" cy="5726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i="1" u="sng" dirty="0" smtClean="0"/>
              <a:t>Methods include adding stacks and addressable memory to RNNs</a:t>
            </a:r>
            <a:r>
              <a:rPr lang="en-US" i="1" u="sng" dirty="0"/>
              <a:t>:</a:t>
            </a:r>
            <a:endParaRPr lang="en-US" i="1" u="sng" dirty="0" smtClean="0"/>
          </a:p>
          <a:p>
            <a:r>
              <a:rPr lang="en-US" sz="2100" b="1" dirty="0" smtClean="0">
                <a:solidFill>
                  <a:srgbClr val="3366FF"/>
                </a:solidFill>
              </a:rPr>
              <a:t>“Neural </a:t>
            </a:r>
            <a:r>
              <a:rPr lang="en-US" sz="2100" b="1" dirty="0">
                <a:solidFill>
                  <a:srgbClr val="3366FF"/>
                </a:solidFill>
              </a:rPr>
              <a:t>Net Architectures for Temporal Sequence Processing</a:t>
            </a:r>
            <a:r>
              <a:rPr lang="en-US" sz="2100" b="1" dirty="0" smtClean="0">
                <a:solidFill>
                  <a:srgbClr val="3366FF"/>
                </a:solidFill>
              </a:rPr>
              <a:t>.”</a:t>
            </a:r>
            <a:r>
              <a:rPr lang="en-US" sz="2100" dirty="0" smtClean="0"/>
              <a:t> M. </a:t>
            </a:r>
            <a:r>
              <a:rPr lang="en-US" sz="2100" dirty="0" err="1" smtClean="0"/>
              <a:t>Mozer</a:t>
            </a:r>
            <a:r>
              <a:rPr lang="en-US" sz="2100" dirty="0"/>
              <a:t>. </a:t>
            </a:r>
            <a:endParaRPr lang="en-US" sz="2100" dirty="0" smtClean="0"/>
          </a:p>
          <a:p>
            <a:r>
              <a:rPr lang="en-US" sz="2100" b="1" dirty="0" smtClean="0">
                <a:solidFill>
                  <a:srgbClr val="3366FF"/>
                </a:solidFill>
              </a:rPr>
              <a:t>“Neural </a:t>
            </a:r>
            <a:r>
              <a:rPr lang="en-US" sz="2100" b="1" dirty="0">
                <a:solidFill>
                  <a:srgbClr val="3366FF"/>
                </a:solidFill>
              </a:rPr>
              <a:t>Turing </a:t>
            </a:r>
            <a:r>
              <a:rPr lang="en-US" sz="2100" b="1" dirty="0" smtClean="0">
                <a:solidFill>
                  <a:srgbClr val="3366FF"/>
                </a:solidFill>
              </a:rPr>
              <a:t>Machines” </a:t>
            </a:r>
            <a:r>
              <a:rPr lang="en-US" sz="2100" dirty="0" smtClean="0"/>
              <a:t>A. </a:t>
            </a:r>
            <a:r>
              <a:rPr lang="en-US" sz="2100" dirty="0"/>
              <a:t>Graves, </a:t>
            </a:r>
            <a:r>
              <a:rPr lang="en-US" sz="2100" dirty="0" smtClean="0"/>
              <a:t>G. </a:t>
            </a:r>
            <a:r>
              <a:rPr lang="en-US" sz="2100" dirty="0"/>
              <a:t>Wayne, </a:t>
            </a:r>
            <a:r>
              <a:rPr lang="en-US" sz="2100" dirty="0" smtClean="0"/>
              <a:t>I. </a:t>
            </a:r>
            <a:r>
              <a:rPr lang="en-US" sz="2100" dirty="0" err="1" smtClean="0"/>
              <a:t>Danihelka</a:t>
            </a:r>
            <a:r>
              <a:rPr lang="en-US" sz="2100" dirty="0" smtClean="0"/>
              <a:t>.</a:t>
            </a:r>
            <a:endParaRPr lang="en-US" sz="2100" dirty="0"/>
          </a:p>
          <a:p>
            <a:r>
              <a:rPr lang="en-US" sz="2100" b="1" dirty="0">
                <a:solidFill>
                  <a:srgbClr val="3366FF"/>
                </a:solidFill>
              </a:rPr>
              <a:t>“Inferring Algorithmic Patterns with Stack Augmented Recurrent Nets.</a:t>
            </a:r>
            <a:r>
              <a:rPr lang="en-US" sz="2100" b="1" dirty="0" smtClean="0">
                <a:solidFill>
                  <a:srgbClr val="3366FF"/>
                </a:solidFill>
              </a:rPr>
              <a:t>”         </a:t>
            </a:r>
            <a:r>
              <a:rPr lang="en-US" sz="2100" dirty="0"/>
              <a:t>A. </a:t>
            </a:r>
            <a:r>
              <a:rPr lang="en-US" sz="2100" dirty="0" err="1" smtClean="0"/>
              <a:t>Joulin</a:t>
            </a:r>
            <a:r>
              <a:rPr lang="en-US" sz="2100" dirty="0" smtClean="0"/>
              <a:t>, T</a:t>
            </a:r>
            <a:r>
              <a:rPr lang="en-US" sz="2100" dirty="0"/>
              <a:t>. </a:t>
            </a:r>
            <a:r>
              <a:rPr lang="en-US" sz="2100" dirty="0" err="1"/>
              <a:t>Mikolov</a:t>
            </a:r>
            <a:r>
              <a:rPr lang="en-US" sz="2100" dirty="0" smtClean="0"/>
              <a:t>.</a:t>
            </a:r>
          </a:p>
          <a:p>
            <a:r>
              <a:rPr lang="en-US" sz="2100" b="1" dirty="0">
                <a:solidFill>
                  <a:srgbClr val="3366FF"/>
                </a:solidFill>
              </a:rPr>
              <a:t>“Learning to Transduce with Unbounded Memory” </a:t>
            </a:r>
            <a:r>
              <a:rPr lang="en-US" sz="2100" dirty="0">
                <a:solidFill>
                  <a:srgbClr val="595959"/>
                </a:solidFill>
              </a:rPr>
              <a:t>E. </a:t>
            </a:r>
            <a:r>
              <a:rPr lang="en-US" sz="2100" dirty="0" err="1" smtClean="0">
                <a:solidFill>
                  <a:srgbClr val="595959"/>
                </a:solidFill>
              </a:rPr>
              <a:t>Grefenstette</a:t>
            </a:r>
            <a:r>
              <a:rPr lang="en-US" sz="2100" dirty="0" smtClean="0">
                <a:solidFill>
                  <a:srgbClr val="595959"/>
                </a:solidFill>
              </a:rPr>
              <a:t> et al.</a:t>
            </a:r>
            <a:endParaRPr lang="en-US" sz="2100" dirty="0">
              <a:solidFill>
                <a:srgbClr val="595959"/>
              </a:solidFill>
            </a:endParaRPr>
          </a:p>
          <a:p>
            <a:r>
              <a:rPr lang="en-US" sz="2100" b="1" dirty="0">
                <a:solidFill>
                  <a:srgbClr val="3366FF"/>
                </a:solidFill>
              </a:rPr>
              <a:t>“Neural Programmer-Interpreters” </a:t>
            </a:r>
            <a:r>
              <a:rPr lang="en-US" sz="2100" dirty="0">
                <a:solidFill>
                  <a:srgbClr val="595959"/>
                </a:solidFill>
              </a:rPr>
              <a:t>S. Reed, N. de </a:t>
            </a:r>
            <a:r>
              <a:rPr lang="en-US" sz="2100" dirty="0" err="1" smtClean="0">
                <a:solidFill>
                  <a:srgbClr val="595959"/>
                </a:solidFill>
              </a:rPr>
              <a:t>Freitas</a:t>
            </a:r>
            <a:r>
              <a:rPr lang="en-US" sz="2100" dirty="0" smtClean="0">
                <a:solidFill>
                  <a:srgbClr val="595959"/>
                </a:solidFill>
              </a:rPr>
              <a:t>.</a:t>
            </a:r>
            <a:endParaRPr lang="en-US" sz="2100" dirty="0">
              <a:solidFill>
                <a:srgbClr val="595959"/>
              </a:solidFill>
            </a:endParaRPr>
          </a:p>
          <a:p>
            <a:r>
              <a:rPr lang="en-US" sz="2100" b="1" dirty="0" smtClean="0">
                <a:solidFill>
                  <a:srgbClr val="3366FF"/>
                </a:solidFill>
              </a:rPr>
              <a:t>“Reinforcement </a:t>
            </a:r>
            <a:r>
              <a:rPr lang="en-US" sz="2100" b="1" dirty="0">
                <a:solidFill>
                  <a:srgbClr val="3366FF"/>
                </a:solidFill>
              </a:rPr>
              <a:t>Learning Turing Machine</a:t>
            </a:r>
            <a:r>
              <a:rPr lang="en-US" sz="2100" b="1" dirty="0" smtClean="0">
                <a:solidFill>
                  <a:srgbClr val="3366FF"/>
                </a:solidFill>
              </a:rPr>
              <a:t>.” </a:t>
            </a:r>
            <a:r>
              <a:rPr lang="en-US" sz="2100" dirty="0"/>
              <a:t>W. </a:t>
            </a:r>
            <a:r>
              <a:rPr lang="en-US" sz="2100" dirty="0" err="1"/>
              <a:t>Zaremba</a:t>
            </a:r>
            <a:r>
              <a:rPr lang="en-US" sz="2100" dirty="0"/>
              <a:t> and I. </a:t>
            </a:r>
            <a:r>
              <a:rPr lang="en-US" sz="2100" dirty="0" err="1"/>
              <a:t>Sutskever</a:t>
            </a:r>
            <a:r>
              <a:rPr lang="en-US" sz="2100" dirty="0" smtClean="0"/>
              <a:t>.</a:t>
            </a:r>
          </a:p>
          <a:p>
            <a:r>
              <a:rPr lang="en-US" sz="2100" b="1" dirty="0" smtClean="0">
                <a:solidFill>
                  <a:srgbClr val="3366FF"/>
                </a:solidFill>
              </a:rPr>
              <a:t>“Learning </a:t>
            </a:r>
            <a:r>
              <a:rPr lang="en-US" sz="2100" b="1" dirty="0">
                <a:solidFill>
                  <a:srgbClr val="3366FF"/>
                </a:solidFill>
              </a:rPr>
              <a:t>Simple Algorithms from </a:t>
            </a:r>
            <a:r>
              <a:rPr lang="en-US" sz="2100" b="1" dirty="0" smtClean="0">
                <a:solidFill>
                  <a:srgbClr val="3366FF"/>
                </a:solidFill>
              </a:rPr>
              <a:t>Examples” </a:t>
            </a:r>
            <a:r>
              <a:rPr lang="en-US" sz="2100" dirty="0" smtClean="0"/>
              <a:t>W</a:t>
            </a:r>
            <a:r>
              <a:rPr lang="en-US" sz="2100" dirty="0"/>
              <a:t>. </a:t>
            </a:r>
            <a:r>
              <a:rPr lang="en-US" sz="2100" dirty="0" err="1"/>
              <a:t>Zaremba</a:t>
            </a:r>
            <a:r>
              <a:rPr lang="en-US" sz="2100" dirty="0"/>
              <a:t>, T. </a:t>
            </a:r>
            <a:r>
              <a:rPr lang="en-US" sz="2100" dirty="0" err="1"/>
              <a:t>Mikolov</a:t>
            </a:r>
            <a:r>
              <a:rPr lang="en-US" sz="2100" dirty="0"/>
              <a:t>, A. </a:t>
            </a:r>
            <a:r>
              <a:rPr lang="en-US" sz="2100" dirty="0" err="1"/>
              <a:t>Joulin</a:t>
            </a:r>
            <a:r>
              <a:rPr lang="en-US" sz="2100" dirty="0"/>
              <a:t>, R. Fergus</a:t>
            </a:r>
            <a:r>
              <a:rPr lang="en-US" sz="2100" dirty="0" smtClean="0"/>
              <a:t>. </a:t>
            </a:r>
          </a:p>
          <a:p>
            <a:r>
              <a:rPr lang="en-US" sz="2100" b="1" dirty="0" smtClean="0">
                <a:solidFill>
                  <a:srgbClr val="3366FF"/>
                </a:solidFill>
              </a:rPr>
              <a:t>“</a:t>
            </a:r>
            <a:r>
              <a:rPr lang="en-US" sz="2100" b="1" dirty="0" smtClean="0">
                <a:solidFill>
                  <a:srgbClr val="3366FF"/>
                </a:solidFill>
              </a:rPr>
              <a:t>The </a:t>
            </a:r>
            <a:r>
              <a:rPr lang="en-US" sz="2100" b="1" dirty="0">
                <a:solidFill>
                  <a:srgbClr val="3366FF"/>
                </a:solidFill>
              </a:rPr>
              <a:t>Neural GPU and the Neural RAM machine”</a:t>
            </a:r>
            <a:r>
              <a:rPr lang="en-US" sz="2100" dirty="0"/>
              <a:t> </a:t>
            </a:r>
            <a:r>
              <a:rPr lang="en-US" sz="2100" dirty="0" smtClean="0"/>
              <a:t>I. </a:t>
            </a:r>
            <a:r>
              <a:rPr lang="en-US" sz="2100" dirty="0" err="1" smtClean="0"/>
              <a:t>Sutskever</a:t>
            </a:r>
            <a:r>
              <a:rPr lang="en-US" sz="2100" dirty="0" smtClean="0"/>
              <a:t>.</a:t>
            </a:r>
            <a:endParaRPr lang="en-US" sz="21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7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Dialog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34" y="1600201"/>
            <a:ext cx="8832306" cy="5052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While it is possible to build useful dialog agents as a set of separate black boxes with joining logic (</a:t>
            </a:r>
            <a:r>
              <a:rPr lang="en-US" i="1" dirty="0" smtClean="0">
                <a:solidFill>
                  <a:schemeClr val="tx1"/>
                </a:solidFill>
              </a:rPr>
              <a:t>Google Now, </a:t>
            </a:r>
            <a:r>
              <a:rPr lang="en-US" i="1" dirty="0" err="1" smtClean="0">
                <a:solidFill>
                  <a:schemeClr val="tx1"/>
                </a:solidFill>
              </a:rPr>
              <a:t>Cortana</a:t>
            </a:r>
            <a:r>
              <a:rPr lang="en-US" i="1" dirty="0" smtClean="0">
                <a:solidFill>
                  <a:schemeClr val="tx1"/>
                </a:solidFill>
              </a:rPr>
              <a:t>, </a:t>
            </a:r>
            <a:r>
              <a:rPr lang="en-US" i="1" dirty="0" err="1" smtClean="0">
                <a:solidFill>
                  <a:schemeClr val="tx1"/>
                </a:solidFill>
              </a:rPr>
              <a:t>Siri</a:t>
            </a:r>
            <a:r>
              <a:rPr lang="en-US" i="1" dirty="0" smtClean="0">
                <a:solidFill>
                  <a:schemeClr val="tx1"/>
                </a:solidFill>
              </a:rPr>
              <a:t>, .. ?</a:t>
            </a:r>
            <a:r>
              <a:rPr lang="en-US" dirty="0" smtClean="0">
                <a:solidFill>
                  <a:schemeClr val="tx1"/>
                </a:solidFill>
              </a:rPr>
              <a:t>) we believe a true dialog agent should: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Be able to </a:t>
            </a:r>
            <a:r>
              <a:rPr lang="en-US" b="1" dirty="0" smtClean="0">
                <a:solidFill>
                  <a:schemeClr val="accent3"/>
                </a:solidFill>
              </a:rPr>
              <a:t>combine all its knowledge </a:t>
            </a:r>
            <a:r>
              <a:rPr lang="en-US" i="1" dirty="0" smtClean="0">
                <a:solidFill>
                  <a:schemeClr val="accent3"/>
                </a:solidFill>
              </a:rPr>
              <a:t>to fulfill complex tasks</a:t>
            </a:r>
            <a:r>
              <a:rPr lang="en-US" dirty="0" smtClean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Handle long open-ended conversations </a:t>
            </a:r>
            <a:r>
              <a:rPr lang="en-US" i="1" dirty="0" smtClean="0">
                <a:solidFill>
                  <a:schemeClr val="accent3"/>
                </a:solidFill>
              </a:rPr>
              <a:t>involving effectively tracking many latent variables</a:t>
            </a:r>
            <a:r>
              <a:rPr lang="en-US" dirty="0" smtClean="0">
                <a:solidFill>
                  <a:schemeClr val="accent3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Be able to </a:t>
            </a:r>
            <a:r>
              <a:rPr lang="en-US" b="1" dirty="0" smtClean="0">
                <a:solidFill>
                  <a:schemeClr val="accent3"/>
                </a:solidFill>
              </a:rPr>
              <a:t>learn </a:t>
            </a:r>
            <a:r>
              <a:rPr lang="en-US" dirty="0" smtClean="0">
                <a:solidFill>
                  <a:schemeClr val="accent3"/>
                </a:solidFill>
              </a:rPr>
              <a:t>(new tasks) via conversation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Our bet: </a:t>
            </a:r>
            <a:r>
              <a:rPr lang="en-US" b="1" dirty="0">
                <a:solidFill>
                  <a:srgbClr val="0000FF"/>
                </a:solidFill>
              </a:rPr>
              <a:t>M</a:t>
            </a:r>
            <a:r>
              <a:rPr lang="en-US" b="1" dirty="0" smtClean="0">
                <a:solidFill>
                  <a:srgbClr val="0000FF"/>
                </a:solidFill>
              </a:rPr>
              <a:t>achine Learning End-to-End systems</a:t>
            </a:r>
            <a:r>
              <a:rPr lang="en-US" b="1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is the way forward in the long-run.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0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39168"/>
          </a:xfrm>
        </p:spPr>
        <p:txBody>
          <a:bodyPr/>
          <a:lstStyle/>
          <a:p>
            <a:r>
              <a:rPr lang="en-US" b="1" dirty="0" smtClean="0"/>
              <a:t>Classic NLP tasks for RAM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14" y="823846"/>
            <a:ext cx="9019486" cy="60256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Classic Language Modeling: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“Long </a:t>
            </a:r>
            <a:r>
              <a:rPr lang="en-US" b="1" dirty="0">
                <a:solidFill>
                  <a:srgbClr val="3366FF"/>
                </a:solidFill>
              </a:rPr>
              <a:t>short-term </a:t>
            </a:r>
            <a:r>
              <a:rPr lang="en-US" b="1" dirty="0" smtClean="0">
                <a:solidFill>
                  <a:srgbClr val="3366FF"/>
                </a:solidFill>
              </a:rPr>
              <a:t>memory”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err="1"/>
              <a:t>Sepp</a:t>
            </a:r>
            <a:r>
              <a:rPr lang="en-US" dirty="0"/>
              <a:t> </a:t>
            </a:r>
            <a:r>
              <a:rPr lang="en-US" dirty="0" err="1"/>
              <a:t>Hochreiter</a:t>
            </a:r>
            <a:r>
              <a:rPr lang="en-US" dirty="0"/>
              <a:t>, Jürgen </a:t>
            </a:r>
            <a:r>
              <a:rPr lang="en-US" dirty="0" err="1"/>
              <a:t>Schmidhuber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u="sng" dirty="0" smtClean="0"/>
              <a:t>Machine translation:</a:t>
            </a:r>
          </a:p>
          <a:p>
            <a:r>
              <a:rPr lang="en-US" b="1" dirty="0">
                <a:solidFill>
                  <a:srgbClr val="3366FF"/>
                </a:solidFill>
              </a:rPr>
              <a:t>“Sequence to Sequence Learning with Neural Networks” </a:t>
            </a:r>
            <a:r>
              <a:rPr lang="en-US" dirty="0"/>
              <a:t>I. </a:t>
            </a:r>
            <a:r>
              <a:rPr lang="en-US" dirty="0" err="1"/>
              <a:t>Sutskever</a:t>
            </a:r>
            <a:r>
              <a:rPr lang="en-US" dirty="0"/>
              <a:t>, O. </a:t>
            </a:r>
            <a:r>
              <a:rPr lang="en-US" dirty="0" err="1"/>
              <a:t>Vinyals</a:t>
            </a:r>
            <a:r>
              <a:rPr lang="en-US" dirty="0"/>
              <a:t>, Q. Le</a:t>
            </a:r>
            <a:r>
              <a:rPr lang="en-US" dirty="0" smtClean="0"/>
              <a:t>.</a:t>
            </a:r>
            <a:endParaRPr lang="en-US" i="1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“Neural </a:t>
            </a:r>
            <a:r>
              <a:rPr lang="en-US" b="1" dirty="0">
                <a:solidFill>
                  <a:srgbClr val="3366FF"/>
                </a:solidFill>
              </a:rPr>
              <a:t>Machine Translation by Jointly Learning to Align and </a:t>
            </a:r>
            <a:r>
              <a:rPr lang="en-US" b="1" dirty="0" smtClean="0">
                <a:solidFill>
                  <a:srgbClr val="3366FF"/>
                </a:solidFill>
              </a:rPr>
              <a:t>Translate”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D. </a:t>
            </a:r>
            <a:r>
              <a:rPr lang="en-US" dirty="0" err="1"/>
              <a:t>Bahdanau</a:t>
            </a:r>
            <a:r>
              <a:rPr lang="en-US" dirty="0"/>
              <a:t>, K. Cho, Y. </a:t>
            </a:r>
            <a:r>
              <a:rPr lang="en-US" dirty="0" err="1" smtClean="0"/>
              <a:t>Bengio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u="sng" dirty="0" smtClean="0"/>
              <a:t>Parsing:</a:t>
            </a:r>
            <a:endParaRPr lang="en-US" i="1" u="sng" dirty="0"/>
          </a:p>
          <a:p>
            <a:r>
              <a:rPr lang="en-US" b="1" dirty="0" smtClean="0">
                <a:solidFill>
                  <a:srgbClr val="3366FF"/>
                </a:solidFill>
              </a:rPr>
              <a:t>“Grammar </a:t>
            </a:r>
            <a:r>
              <a:rPr lang="en-US" b="1" dirty="0">
                <a:solidFill>
                  <a:srgbClr val="3366FF"/>
                </a:solidFill>
              </a:rPr>
              <a:t>as a Foreign </a:t>
            </a:r>
            <a:r>
              <a:rPr lang="en-US" b="1" dirty="0" smtClean="0">
                <a:solidFill>
                  <a:srgbClr val="3366FF"/>
                </a:solidFill>
              </a:rPr>
              <a:t>Language” </a:t>
            </a:r>
            <a:r>
              <a:rPr lang="en-US" dirty="0" smtClean="0"/>
              <a:t>O. </a:t>
            </a:r>
            <a:r>
              <a:rPr lang="en-US" dirty="0" err="1"/>
              <a:t>Vinyals</a:t>
            </a:r>
            <a:r>
              <a:rPr lang="en-US" dirty="0"/>
              <a:t>, </a:t>
            </a:r>
            <a:r>
              <a:rPr lang="en-US" dirty="0" smtClean="0"/>
              <a:t>L. </a:t>
            </a:r>
            <a:r>
              <a:rPr lang="en-US" dirty="0"/>
              <a:t>Kaiser, </a:t>
            </a:r>
            <a:r>
              <a:rPr lang="en-US" dirty="0" smtClean="0"/>
              <a:t>T. </a:t>
            </a:r>
            <a:r>
              <a:rPr lang="en-US" dirty="0"/>
              <a:t>Koo, </a:t>
            </a:r>
            <a:r>
              <a:rPr lang="en-US" dirty="0" smtClean="0"/>
              <a:t>S. </a:t>
            </a:r>
            <a:r>
              <a:rPr lang="en-US" dirty="0" err="1"/>
              <a:t>Petrov</a:t>
            </a:r>
            <a:r>
              <a:rPr lang="en-US" dirty="0"/>
              <a:t>, </a:t>
            </a:r>
            <a:r>
              <a:rPr lang="en-US" dirty="0" smtClean="0"/>
              <a:t>I. </a:t>
            </a:r>
            <a:r>
              <a:rPr lang="en-US" dirty="0" err="1"/>
              <a:t>Sutskever</a:t>
            </a:r>
            <a:r>
              <a:rPr lang="en-US" dirty="0"/>
              <a:t>, </a:t>
            </a:r>
            <a:r>
              <a:rPr lang="en-US" dirty="0" smtClean="0"/>
              <a:t>G. Hinton.</a:t>
            </a:r>
          </a:p>
          <a:p>
            <a:pPr marL="0" indent="0">
              <a:buNone/>
            </a:pPr>
            <a:r>
              <a:rPr lang="en-US" i="1" u="sng" dirty="0" smtClean="0"/>
              <a:t>Entailment:</a:t>
            </a:r>
          </a:p>
          <a:p>
            <a:r>
              <a:rPr lang="en-US" b="1" dirty="0">
                <a:solidFill>
                  <a:srgbClr val="3366FF"/>
                </a:solidFill>
              </a:rPr>
              <a:t>“Reasoning about Entailment with Neural Attention” </a:t>
            </a:r>
            <a:r>
              <a:rPr lang="en-US" dirty="0"/>
              <a:t>T. </a:t>
            </a:r>
            <a:r>
              <a:rPr lang="en-US" dirty="0" err="1"/>
              <a:t>Rocktäschel</a:t>
            </a:r>
            <a:r>
              <a:rPr lang="en-US" dirty="0"/>
              <a:t>, E. </a:t>
            </a:r>
            <a:r>
              <a:rPr lang="en-US" dirty="0" err="1"/>
              <a:t>Grefenstette</a:t>
            </a:r>
            <a:r>
              <a:rPr lang="en-US" dirty="0"/>
              <a:t>, K. Hermann, T. </a:t>
            </a:r>
            <a:r>
              <a:rPr lang="en-US" dirty="0" err="1"/>
              <a:t>Kočiský</a:t>
            </a:r>
            <a:r>
              <a:rPr lang="en-US" dirty="0"/>
              <a:t>, P. </a:t>
            </a:r>
            <a:r>
              <a:rPr lang="en-US" dirty="0" err="1"/>
              <a:t>Blunsom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u="sng" dirty="0" smtClean="0"/>
              <a:t>Summarization:</a:t>
            </a:r>
            <a:endParaRPr lang="en-US" i="1" u="sng" dirty="0"/>
          </a:p>
          <a:p>
            <a:r>
              <a:rPr lang="en-US" b="1" dirty="0" smtClean="0">
                <a:solidFill>
                  <a:srgbClr val="3366FF"/>
                </a:solidFill>
              </a:rPr>
              <a:t>“A </a:t>
            </a:r>
            <a:r>
              <a:rPr lang="en-US" b="1" dirty="0">
                <a:solidFill>
                  <a:srgbClr val="3366FF"/>
                </a:solidFill>
              </a:rPr>
              <a:t>Neural Attention Model for Abstractive Sentence </a:t>
            </a:r>
            <a:r>
              <a:rPr lang="en-US" b="1" dirty="0" smtClean="0">
                <a:solidFill>
                  <a:srgbClr val="3366FF"/>
                </a:solidFill>
              </a:rPr>
              <a:t>Summarization”  </a:t>
            </a:r>
            <a:r>
              <a:rPr lang="en-US" dirty="0" smtClean="0"/>
              <a:t>A. </a:t>
            </a:r>
            <a:r>
              <a:rPr lang="en-US" dirty="0"/>
              <a:t>M. Rush, </a:t>
            </a:r>
            <a:r>
              <a:rPr lang="en-US" dirty="0" smtClean="0"/>
              <a:t>S. Chopra</a:t>
            </a:r>
            <a:r>
              <a:rPr lang="en-US" dirty="0"/>
              <a:t>, </a:t>
            </a:r>
            <a:r>
              <a:rPr lang="en-US" dirty="0" smtClean="0"/>
              <a:t>J. Weston.</a:t>
            </a:r>
          </a:p>
        </p:txBody>
      </p:sp>
    </p:spTree>
    <p:extLst>
      <p:ext uri="{BB962C8B-B14F-4D97-AF65-F5344CB8AC3E}">
        <p14:creationId xmlns:p14="http://schemas.microsoft.com/office/powerpoint/2010/main" val="206004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14" y="107576"/>
            <a:ext cx="8740886" cy="1336956"/>
          </a:xfrm>
        </p:spPr>
        <p:txBody>
          <a:bodyPr/>
          <a:lstStyle/>
          <a:p>
            <a:r>
              <a:rPr lang="en-US" b="1" dirty="0" smtClean="0"/>
              <a:t>Reasoning with synthetic language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04" y="1575297"/>
            <a:ext cx="9438171" cy="5099034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3366FF"/>
                </a:solidFill>
              </a:rPr>
              <a:t>“A Roadmap towards Machine Intelligence”</a:t>
            </a:r>
            <a:r>
              <a:rPr lang="en-US" sz="1800" dirty="0">
                <a:solidFill>
                  <a:srgbClr val="3366FF"/>
                </a:solidFill>
              </a:rPr>
              <a:t> </a:t>
            </a:r>
            <a:r>
              <a:rPr lang="en-US" sz="1800" dirty="0" smtClean="0"/>
              <a:t>T. </a:t>
            </a:r>
            <a:r>
              <a:rPr lang="en-US" sz="1800" dirty="0" err="1"/>
              <a:t>Mikolov</a:t>
            </a:r>
            <a:r>
              <a:rPr lang="en-US" sz="1800" dirty="0"/>
              <a:t>, </a:t>
            </a:r>
            <a:r>
              <a:rPr lang="en-US" sz="1800" dirty="0" smtClean="0"/>
              <a:t>A. </a:t>
            </a:r>
            <a:r>
              <a:rPr lang="en-US" sz="1800" dirty="0" err="1" smtClean="0"/>
              <a:t>Joulin</a:t>
            </a:r>
            <a:r>
              <a:rPr lang="en-US" sz="1800" dirty="0" smtClean="0"/>
              <a:t>, M. </a:t>
            </a:r>
            <a:r>
              <a:rPr lang="en-US" sz="1800" dirty="0" err="1" smtClean="0"/>
              <a:t>Baroni</a:t>
            </a:r>
            <a:r>
              <a:rPr lang="en-US" sz="1800" dirty="0" smtClean="0"/>
              <a:t>.</a:t>
            </a:r>
          </a:p>
          <a:p>
            <a:r>
              <a:rPr lang="en-US" sz="1800" b="1" dirty="0">
                <a:solidFill>
                  <a:srgbClr val="3366FF"/>
                </a:solidFill>
              </a:rPr>
              <a:t>“Towards AI-Complete Question Answering: A Set of Prerequisite Toy Tasks</a:t>
            </a:r>
            <a:r>
              <a:rPr lang="en-US" sz="1800" b="1" dirty="0" smtClean="0">
                <a:solidFill>
                  <a:srgbClr val="3366FF"/>
                </a:solidFill>
              </a:rPr>
              <a:t>”                 </a:t>
            </a:r>
            <a:r>
              <a:rPr lang="en-US" sz="1800" dirty="0" smtClean="0"/>
              <a:t>J</a:t>
            </a:r>
            <a:r>
              <a:rPr lang="en-US" sz="1800" dirty="0"/>
              <a:t>. Weston, A. </a:t>
            </a:r>
            <a:r>
              <a:rPr lang="en-US" sz="1800" dirty="0" err="1"/>
              <a:t>Bordes</a:t>
            </a:r>
            <a:r>
              <a:rPr lang="en-US" sz="1800" dirty="0"/>
              <a:t>, S. Chopra, A.. Rush, B. van </a:t>
            </a:r>
            <a:r>
              <a:rPr lang="en-US" sz="1800" dirty="0" err="1"/>
              <a:t>Merriënboer</a:t>
            </a:r>
            <a:r>
              <a:rPr lang="en-US" sz="1800" dirty="0"/>
              <a:t>, A. </a:t>
            </a:r>
            <a:r>
              <a:rPr lang="en-US" sz="1800" dirty="0" err="1"/>
              <a:t>Joulin</a:t>
            </a:r>
            <a:r>
              <a:rPr lang="en-US" sz="1800" dirty="0"/>
              <a:t>, T. </a:t>
            </a:r>
            <a:r>
              <a:rPr lang="en-US" sz="1800" dirty="0" err="1" smtClean="0"/>
              <a:t>Mikolov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i="1" u="sng" dirty="0" smtClean="0">
                <a:solidFill>
                  <a:schemeClr val="tx1"/>
                </a:solidFill>
              </a:rPr>
              <a:t>Several new models that attempt to solve </a:t>
            </a:r>
            <a:r>
              <a:rPr lang="en-US" sz="1800" i="1" u="sng" dirty="0" err="1" smtClean="0">
                <a:solidFill>
                  <a:schemeClr val="tx1"/>
                </a:solidFill>
              </a:rPr>
              <a:t>bAbI</a:t>
            </a:r>
            <a:r>
              <a:rPr lang="en-US" sz="1800" i="1" u="sng" dirty="0" smtClean="0">
                <a:solidFill>
                  <a:schemeClr val="tx1"/>
                </a:solidFill>
              </a:rPr>
              <a:t> </a:t>
            </a:r>
            <a:r>
              <a:rPr lang="en-US" sz="1800" i="1" u="sng" dirty="0" smtClean="0">
                <a:solidFill>
                  <a:schemeClr val="tx1"/>
                </a:solidFill>
              </a:rPr>
              <a:t>tasks:</a:t>
            </a:r>
            <a:endParaRPr lang="en-US" sz="1800" i="1" u="sng" dirty="0" smtClean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rgbClr val="3366FF"/>
                </a:solidFill>
              </a:rPr>
              <a:t>“Dynamic Memory Networks for Natural Language Processing”</a:t>
            </a:r>
            <a:r>
              <a:rPr lang="en-US" sz="1800" b="1" dirty="0"/>
              <a:t> </a:t>
            </a:r>
            <a:r>
              <a:rPr lang="en-US" sz="1800" dirty="0"/>
              <a:t>A. Kumar, O. </a:t>
            </a:r>
            <a:r>
              <a:rPr lang="en-US" sz="1800" dirty="0" err="1"/>
              <a:t>Irsoy</a:t>
            </a:r>
            <a:r>
              <a:rPr lang="en-US" sz="1800" dirty="0" smtClean="0"/>
              <a:t>,      </a:t>
            </a:r>
            <a:r>
              <a:rPr lang="en-US" sz="1800" dirty="0"/>
              <a:t>P. </a:t>
            </a:r>
            <a:r>
              <a:rPr lang="en-US" sz="1800" dirty="0" err="1"/>
              <a:t>Ondruska</a:t>
            </a:r>
            <a:r>
              <a:rPr lang="en-US" sz="1800" dirty="0"/>
              <a:t>, M. </a:t>
            </a:r>
            <a:r>
              <a:rPr lang="en-US" sz="1800" dirty="0" err="1"/>
              <a:t>Iyyer</a:t>
            </a:r>
            <a:r>
              <a:rPr lang="en-US" sz="1800" dirty="0"/>
              <a:t>, J. Bradbury, I. </a:t>
            </a:r>
            <a:r>
              <a:rPr lang="en-US" sz="1800" dirty="0" err="1"/>
              <a:t>Gulrajani</a:t>
            </a:r>
            <a:r>
              <a:rPr lang="en-US" sz="1800" dirty="0"/>
              <a:t>, R. </a:t>
            </a:r>
            <a:r>
              <a:rPr lang="en-US" sz="1800" dirty="0" err="1"/>
              <a:t>Socher</a:t>
            </a:r>
            <a:r>
              <a:rPr lang="en-US" sz="1800" dirty="0" smtClean="0"/>
              <a:t>.</a:t>
            </a:r>
          </a:p>
          <a:p>
            <a:r>
              <a:rPr lang="en-US" sz="1800" b="1" dirty="0">
                <a:solidFill>
                  <a:srgbClr val="3366FF"/>
                </a:solidFill>
              </a:rPr>
              <a:t>“Towards Neural Network-based Reasoning” </a:t>
            </a:r>
            <a:r>
              <a:rPr lang="en-US" sz="1800" dirty="0"/>
              <a:t>B. </a:t>
            </a:r>
            <a:r>
              <a:rPr lang="en-US" sz="1800" dirty="0" err="1"/>
              <a:t>Peng</a:t>
            </a:r>
            <a:r>
              <a:rPr lang="en-US" sz="1800" dirty="0"/>
              <a:t>, Z. Lu, H. Li, K. Wong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>
                <a:solidFill>
                  <a:srgbClr val="3366FF"/>
                </a:solidFill>
              </a:rPr>
              <a:t>“End</a:t>
            </a:r>
            <a:r>
              <a:rPr lang="en-US" sz="1800" b="1" dirty="0">
                <a:solidFill>
                  <a:srgbClr val="3366FF"/>
                </a:solidFill>
              </a:rPr>
              <a:t>-To-End Memory </a:t>
            </a:r>
            <a:r>
              <a:rPr lang="en-US" sz="1800" b="1" dirty="0" smtClean="0">
                <a:solidFill>
                  <a:srgbClr val="3366FF"/>
                </a:solidFill>
              </a:rPr>
              <a:t>Networks”</a:t>
            </a:r>
            <a:r>
              <a:rPr lang="en-US" sz="1800" i="1" dirty="0" smtClean="0">
                <a:solidFill>
                  <a:srgbClr val="3366FF"/>
                </a:solidFill>
              </a:rPr>
              <a:t> </a:t>
            </a:r>
            <a:r>
              <a:rPr lang="en-US" sz="1800" dirty="0" smtClean="0"/>
              <a:t>S. </a:t>
            </a:r>
            <a:r>
              <a:rPr lang="en-US" sz="1800" dirty="0" err="1"/>
              <a:t>Sukhbaatar</a:t>
            </a:r>
            <a:r>
              <a:rPr lang="en-US" sz="1800" dirty="0"/>
              <a:t>, </a:t>
            </a:r>
            <a:r>
              <a:rPr lang="en-US" sz="1800" dirty="0" smtClean="0"/>
              <a:t>A. </a:t>
            </a:r>
            <a:r>
              <a:rPr lang="en-US" sz="1800" dirty="0" err="1"/>
              <a:t>Szlam</a:t>
            </a:r>
            <a:r>
              <a:rPr lang="en-US" sz="1800" dirty="0"/>
              <a:t>, </a:t>
            </a:r>
            <a:r>
              <a:rPr lang="en-US" sz="1800" dirty="0" smtClean="0"/>
              <a:t>J. Weston</a:t>
            </a:r>
            <a:r>
              <a:rPr lang="en-US" sz="1800" dirty="0"/>
              <a:t>, </a:t>
            </a:r>
            <a:r>
              <a:rPr lang="en-US" sz="1800" dirty="0" smtClean="0"/>
              <a:t>R. Fergus</a:t>
            </a:r>
            <a:r>
              <a:rPr lang="en-US" sz="1800" dirty="0" smtClean="0"/>
              <a:t>.</a:t>
            </a:r>
            <a:endParaRPr lang="en-US" sz="1800" i="1" dirty="0"/>
          </a:p>
          <a:p>
            <a:pPr marL="0" indent="0">
              <a:buNone/>
            </a:pP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164928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24" y="635051"/>
            <a:ext cx="8042276" cy="747127"/>
          </a:xfrm>
        </p:spPr>
        <p:txBody>
          <a:bodyPr/>
          <a:lstStyle/>
          <a:p>
            <a:r>
              <a:rPr lang="en-US" b="1" dirty="0" smtClean="0"/>
              <a:t>New NLP </a:t>
            </a:r>
            <a:r>
              <a:rPr lang="en-US" b="1" dirty="0"/>
              <a:t>Datasets for </a:t>
            </a:r>
            <a:r>
              <a:rPr lang="en-US" b="1" dirty="0" smtClean="0"/>
              <a:t>RAM  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68" y="1095786"/>
            <a:ext cx="8982132" cy="57622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i="1" u="sng" dirty="0" smtClean="0">
                <a:solidFill>
                  <a:srgbClr val="000000"/>
                </a:solidFill>
              </a:rPr>
              <a:t>Understanding news articles:</a:t>
            </a:r>
            <a:endParaRPr lang="en-US" i="1" u="sng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“</a:t>
            </a:r>
            <a:r>
              <a:rPr lang="en-US" b="1" dirty="0">
                <a:solidFill>
                  <a:srgbClr val="3366FF"/>
                </a:solidFill>
              </a:rPr>
              <a:t>Teaching Machines to Read and Comprehend” </a:t>
            </a:r>
            <a:r>
              <a:rPr lang="en-US" dirty="0">
                <a:solidFill>
                  <a:srgbClr val="595959"/>
                </a:solidFill>
              </a:rPr>
              <a:t>K. Hermann, </a:t>
            </a:r>
            <a:r>
              <a:rPr lang="en-US" dirty="0" smtClean="0">
                <a:solidFill>
                  <a:srgbClr val="595959"/>
                </a:solidFill>
              </a:rPr>
              <a:t>T</a:t>
            </a:r>
            <a:r>
              <a:rPr lang="en-US" dirty="0">
                <a:solidFill>
                  <a:srgbClr val="595959"/>
                </a:solidFill>
              </a:rPr>
              <a:t>. </a:t>
            </a:r>
            <a:r>
              <a:rPr lang="en-US" dirty="0" err="1" smtClean="0">
                <a:solidFill>
                  <a:srgbClr val="595959"/>
                </a:solidFill>
              </a:rPr>
              <a:t>Kočiský</a:t>
            </a:r>
            <a:r>
              <a:rPr lang="en-US" dirty="0">
                <a:solidFill>
                  <a:srgbClr val="595959"/>
                </a:solidFill>
              </a:rPr>
              <a:t>, E. </a:t>
            </a:r>
            <a:r>
              <a:rPr lang="en-US" dirty="0" err="1">
                <a:solidFill>
                  <a:srgbClr val="595959"/>
                </a:solidFill>
              </a:rPr>
              <a:t>Grefenstette</a:t>
            </a:r>
            <a:r>
              <a:rPr lang="en-US" dirty="0">
                <a:solidFill>
                  <a:srgbClr val="595959"/>
                </a:solidFill>
              </a:rPr>
              <a:t>, L. </a:t>
            </a:r>
            <a:r>
              <a:rPr lang="en-US" dirty="0" err="1">
                <a:solidFill>
                  <a:srgbClr val="595959"/>
                </a:solidFill>
              </a:rPr>
              <a:t>Espeholt</a:t>
            </a:r>
            <a:r>
              <a:rPr lang="en-US" dirty="0">
                <a:solidFill>
                  <a:srgbClr val="595959"/>
                </a:solidFill>
              </a:rPr>
              <a:t>, W. Kay, M. </a:t>
            </a:r>
            <a:r>
              <a:rPr lang="en-US" dirty="0" err="1">
                <a:solidFill>
                  <a:srgbClr val="595959"/>
                </a:solidFill>
              </a:rPr>
              <a:t>Suleyman</a:t>
            </a:r>
            <a:r>
              <a:rPr lang="en-US" dirty="0">
                <a:solidFill>
                  <a:srgbClr val="595959"/>
                </a:solidFill>
              </a:rPr>
              <a:t>, P. </a:t>
            </a:r>
            <a:r>
              <a:rPr lang="en-US" dirty="0" err="1">
                <a:solidFill>
                  <a:srgbClr val="595959"/>
                </a:solidFill>
              </a:rPr>
              <a:t>Blunsom</a:t>
            </a:r>
            <a:r>
              <a:rPr lang="en-US" dirty="0" smtClean="0">
                <a:solidFill>
                  <a:srgbClr val="595959"/>
                </a:solidFill>
              </a:rPr>
              <a:t>.</a:t>
            </a:r>
          </a:p>
          <a:p>
            <a:pPr marL="0" indent="0">
              <a:buNone/>
            </a:pPr>
            <a:r>
              <a:rPr lang="en-US" i="1" u="sng" dirty="0" smtClean="0">
                <a:solidFill>
                  <a:srgbClr val="000000"/>
                </a:solidFill>
              </a:rPr>
              <a:t>Understanding children’s books:</a:t>
            </a:r>
            <a:endParaRPr lang="en-US" i="1" u="sng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“</a:t>
            </a:r>
            <a:r>
              <a:rPr lang="en-US" b="1" dirty="0">
                <a:solidFill>
                  <a:srgbClr val="3366FF"/>
                </a:solidFill>
              </a:rPr>
              <a:t>The Goldilocks Principle: Reading Children's Books with Explicit Memory Representations” </a:t>
            </a:r>
            <a:r>
              <a:rPr lang="en-US" dirty="0" smtClean="0">
                <a:solidFill>
                  <a:srgbClr val="595959"/>
                </a:solidFill>
              </a:rPr>
              <a:t>F. </a:t>
            </a:r>
            <a:r>
              <a:rPr lang="en-US" dirty="0">
                <a:solidFill>
                  <a:srgbClr val="595959"/>
                </a:solidFill>
              </a:rPr>
              <a:t>Hill, </a:t>
            </a:r>
            <a:r>
              <a:rPr lang="en-US" dirty="0" smtClean="0">
                <a:solidFill>
                  <a:srgbClr val="595959"/>
                </a:solidFill>
              </a:rPr>
              <a:t>A. </a:t>
            </a:r>
            <a:r>
              <a:rPr lang="en-US" dirty="0" err="1">
                <a:solidFill>
                  <a:srgbClr val="595959"/>
                </a:solidFill>
              </a:rPr>
              <a:t>Bordes</a:t>
            </a:r>
            <a:r>
              <a:rPr lang="en-US" dirty="0">
                <a:solidFill>
                  <a:srgbClr val="595959"/>
                </a:solidFill>
              </a:rPr>
              <a:t>, </a:t>
            </a:r>
            <a:r>
              <a:rPr lang="en-US" dirty="0" smtClean="0">
                <a:solidFill>
                  <a:srgbClr val="595959"/>
                </a:solidFill>
              </a:rPr>
              <a:t>S. </a:t>
            </a:r>
            <a:r>
              <a:rPr lang="en-US" dirty="0">
                <a:solidFill>
                  <a:srgbClr val="595959"/>
                </a:solidFill>
              </a:rPr>
              <a:t>Chopra, </a:t>
            </a:r>
            <a:r>
              <a:rPr lang="en-US" dirty="0" smtClean="0">
                <a:solidFill>
                  <a:srgbClr val="595959"/>
                </a:solidFill>
              </a:rPr>
              <a:t>J. Weston.</a:t>
            </a:r>
            <a:endParaRPr lang="en-US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i="1" u="sng" dirty="0" smtClean="0">
                <a:solidFill>
                  <a:srgbClr val="000000"/>
                </a:solidFill>
              </a:rPr>
              <a:t>Conducting Dialog: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“Hierarchical </a:t>
            </a:r>
            <a:r>
              <a:rPr lang="en-US" b="1" dirty="0">
                <a:solidFill>
                  <a:srgbClr val="3366FF"/>
                </a:solidFill>
              </a:rPr>
              <a:t>Neural Network Generative Models for Movie </a:t>
            </a:r>
            <a:r>
              <a:rPr lang="en-US" b="1" dirty="0" smtClean="0">
                <a:solidFill>
                  <a:srgbClr val="3366FF"/>
                </a:solidFill>
              </a:rPr>
              <a:t>Dialogues” </a:t>
            </a:r>
            <a:r>
              <a:rPr lang="en-US" dirty="0" smtClean="0">
                <a:solidFill>
                  <a:srgbClr val="000000"/>
                </a:solidFill>
              </a:rPr>
              <a:t>I. </a:t>
            </a:r>
            <a:r>
              <a:rPr lang="en-US" dirty="0" err="1">
                <a:solidFill>
                  <a:srgbClr val="000000"/>
                </a:solidFill>
              </a:rPr>
              <a:t>Serban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A. </a:t>
            </a:r>
            <a:r>
              <a:rPr lang="en-US" dirty="0" err="1">
                <a:solidFill>
                  <a:srgbClr val="000000"/>
                </a:solidFill>
              </a:rPr>
              <a:t>Sordoni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Y. </a:t>
            </a:r>
            <a:r>
              <a:rPr lang="en-US" dirty="0" err="1">
                <a:solidFill>
                  <a:srgbClr val="000000"/>
                </a:solidFill>
              </a:rPr>
              <a:t>Bengio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A. </a:t>
            </a:r>
            <a:r>
              <a:rPr lang="en-US" dirty="0" err="1">
                <a:solidFill>
                  <a:srgbClr val="000000"/>
                </a:solidFill>
              </a:rPr>
              <a:t>Courville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J. </a:t>
            </a:r>
            <a:r>
              <a:rPr lang="en-US" dirty="0" err="1" smtClean="0">
                <a:solidFill>
                  <a:srgbClr val="000000"/>
                </a:solidFill>
              </a:rPr>
              <a:t>Pineau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b="1" dirty="0">
                <a:solidFill>
                  <a:srgbClr val="3366FF"/>
                </a:solidFill>
              </a:rPr>
              <a:t>“A Neural Network Approach to Context-Sensitive Generation of Conversational Responses” </a:t>
            </a:r>
            <a:r>
              <a:rPr lang="en-US" dirty="0" err="1">
                <a:solidFill>
                  <a:srgbClr val="000000"/>
                </a:solidFill>
              </a:rPr>
              <a:t>Sordoni</a:t>
            </a:r>
            <a:r>
              <a:rPr lang="en-US" dirty="0">
                <a:solidFill>
                  <a:srgbClr val="000000"/>
                </a:solidFill>
              </a:rPr>
              <a:t> et al.</a:t>
            </a:r>
          </a:p>
          <a:p>
            <a:r>
              <a:rPr lang="en-US" b="1" dirty="0">
                <a:solidFill>
                  <a:srgbClr val="3366FF"/>
                </a:solidFill>
              </a:rPr>
              <a:t>“Neural Responding Machine for Short-Text Conversation</a:t>
            </a:r>
            <a:r>
              <a:rPr lang="en-US" b="1" dirty="0" smtClean="0">
                <a:solidFill>
                  <a:srgbClr val="3366FF"/>
                </a:solidFill>
              </a:rPr>
              <a:t>” </a:t>
            </a:r>
            <a:r>
              <a:rPr lang="en-US" dirty="0" smtClean="0"/>
              <a:t>L. </a:t>
            </a:r>
            <a:r>
              <a:rPr lang="en-US" dirty="0"/>
              <a:t>Shang, </a:t>
            </a:r>
            <a:r>
              <a:rPr lang="en-US" dirty="0" smtClean="0"/>
              <a:t>Z. </a:t>
            </a:r>
            <a:r>
              <a:rPr lang="en-US" dirty="0"/>
              <a:t>Lu, </a:t>
            </a:r>
            <a:r>
              <a:rPr lang="en-US" dirty="0" err="1" smtClean="0"/>
              <a:t>H.Li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“Evaluating </a:t>
            </a:r>
            <a:r>
              <a:rPr lang="en-US" b="1" dirty="0">
                <a:solidFill>
                  <a:srgbClr val="3366FF"/>
                </a:solidFill>
              </a:rPr>
              <a:t>Prerequisite Qualities for Learning End-to-End Dialog </a:t>
            </a:r>
            <a:r>
              <a:rPr lang="en-US" b="1" dirty="0" smtClean="0">
                <a:solidFill>
                  <a:srgbClr val="3366FF"/>
                </a:solidFill>
              </a:rPr>
              <a:t>Systems” </a:t>
            </a:r>
            <a:r>
              <a:rPr lang="en-US" dirty="0" smtClean="0"/>
              <a:t>J. </a:t>
            </a:r>
            <a:r>
              <a:rPr lang="en-US" dirty="0"/>
              <a:t>Dodge, </a:t>
            </a:r>
            <a:r>
              <a:rPr lang="en-US" dirty="0" smtClean="0"/>
              <a:t>A. </a:t>
            </a:r>
            <a:r>
              <a:rPr lang="en-US" dirty="0" err="1"/>
              <a:t>Gane</a:t>
            </a:r>
            <a:r>
              <a:rPr lang="en-US" dirty="0"/>
              <a:t>, </a:t>
            </a:r>
            <a:r>
              <a:rPr lang="en-US" dirty="0" smtClean="0"/>
              <a:t>X. </a:t>
            </a:r>
            <a:r>
              <a:rPr lang="en-US" dirty="0"/>
              <a:t>Zhang, </a:t>
            </a:r>
            <a:r>
              <a:rPr lang="en-US" dirty="0" smtClean="0"/>
              <a:t>A. </a:t>
            </a:r>
            <a:r>
              <a:rPr lang="en-US" dirty="0" err="1"/>
              <a:t>Bordes</a:t>
            </a:r>
            <a:r>
              <a:rPr lang="en-US" dirty="0"/>
              <a:t>, </a:t>
            </a:r>
            <a:r>
              <a:rPr lang="en-US" dirty="0" smtClean="0"/>
              <a:t>S. </a:t>
            </a:r>
            <a:r>
              <a:rPr lang="en-US" dirty="0"/>
              <a:t>Chopra, </a:t>
            </a:r>
            <a:r>
              <a:rPr lang="en-US" dirty="0" smtClean="0"/>
              <a:t>A. </a:t>
            </a:r>
            <a:r>
              <a:rPr lang="en-US" dirty="0"/>
              <a:t>Miller, </a:t>
            </a:r>
            <a:r>
              <a:rPr lang="en-US" dirty="0" smtClean="0"/>
              <a:t>A. </a:t>
            </a:r>
            <a:r>
              <a:rPr lang="en-US" dirty="0" err="1"/>
              <a:t>Szlam</a:t>
            </a:r>
            <a:r>
              <a:rPr lang="en-US" dirty="0"/>
              <a:t>, </a:t>
            </a:r>
            <a:r>
              <a:rPr lang="en-US" dirty="0" smtClean="0"/>
              <a:t>J. Weston.</a:t>
            </a:r>
          </a:p>
          <a:p>
            <a:pPr marL="0" indent="0">
              <a:buNone/>
            </a:pPr>
            <a:r>
              <a:rPr lang="en-US" i="1" u="sng" dirty="0" smtClean="0">
                <a:solidFill>
                  <a:srgbClr val="000000"/>
                </a:solidFill>
              </a:rPr>
              <a:t>General Question Answering:</a:t>
            </a:r>
            <a:endParaRPr lang="en-US" i="1" u="sng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“Large</a:t>
            </a:r>
            <a:r>
              <a:rPr lang="en-US" b="1" dirty="0">
                <a:solidFill>
                  <a:srgbClr val="3366FF"/>
                </a:solidFill>
              </a:rPr>
              <a:t>-scale Simple Question Answering with Memory </a:t>
            </a:r>
            <a:r>
              <a:rPr lang="en-US" b="1" dirty="0" smtClean="0">
                <a:solidFill>
                  <a:srgbClr val="3366FF"/>
                </a:solidFill>
              </a:rPr>
              <a:t>Networks”  </a:t>
            </a:r>
            <a:r>
              <a:rPr lang="en-US" dirty="0" smtClean="0"/>
              <a:t>A. </a:t>
            </a:r>
            <a:r>
              <a:rPr lang="en-US" dirty="0" err="1"/>
              <a:t>Bordes</a:t>
            </a:r>
            <a:r>
              <a:rPr lang="en-US" dirty="0"/>
              <a:t>, </a:t>
            </a:r>
            <a:r>
              <a:rPr lang="en-US" dirty="0" smtClean="0"/>
              <a:t>N. </a:t>
            </a:r>
            <a:r>
              <a:rPr lang="en-US" dirty="0" err="1"/>
              <a:t>Usunier</a:t>
            </a:r>
            <a:r>
              <a:rPr lang="en-US" dirty="0"/>
              <a:t>, </a:t>
            </a:r>
            <a:r>
              <a:rPr lang="en-US" dirty="0" smtClean="0"/>
              <a:t>S. </a:t>
            </a:r>
            <a:r>
              <a:rPr lang="en-US" dirty="0"/>
              <a:t>Chopra, </a:t>
            </a:r>
            <a:r>
              <a:rPr lang="en-US" dirty="0" smtClean="0"/>
              <a:t>J. Weston.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2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367007" cy="1336956"/>
          </a:xfrm>
        </p:spPr>
        <p:txBody>
          <a:bodyPr/>
          <a:lstStyle/>
          <a:p>
            <a:r>
              <a:rPr lang="en-US" dirty="0" smtClean="0"/>
              <a:t>What</a:t>
            </a:r>
            <a:r>
              <a:rPr lang="en-US" dirty="0"/>
              <a:t> </a:t>
            </a:r>
            <a:r>
              <a:rPr lang="en-US" dirty="0" smtClean="0"/>
              <a:t>was</a:t>
            </a:r>
            <a:r>
              <a:rPr lang="en-US" dirty="0" smtClean="0"/>
              <a:t> </a:t>
            </a:r>
            <a:r>
              <a:rPr lang="en-US" dirty="0" smtClean="0"/>
              <a:t>next for </a:t>
            </a:r>
            <a:r>
              <a:rPr lang="en-US" dirty="0" err="1" smtClean="0"/>
              <a:t>MemNNs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5257799"/>
          </a:xfrm>
        </p:spPr>
        <p:txBody>
          <a:bodyPr>
            <a:normAutofit/>
          </a:bodyPr>
          <a:lstStyle/>
          <a:p>
            <a:r>
              <a:rPr lang="en-US" dirty="0" smtClean="0"/>
              <a:t>Make </a:t>
            </a:r>
            <a:r>
              <a:rPr lang="en-US" dirty="0" smtClean="0"/>
              <a:t>the language much harder: </a:t>
            </a:r>
            <a:r>
              <a:rPr lang="en-US" dirty="0" err="1" smtClean="0"/>
              <a:t>coreference</a:t>
            </a:r>
            <a:r>
              <a:rPr lang="en-US" dirty="0" smtClean="0"/>
              <a:t>, conjunctions, negations, etc. </a:t>
            </a:r>
            <a:r>
              <a:rPr lang="en-US" dirty="0" err="1" smtClean="0"/>
              <a:t>etc</a:t>
            </a:r>
            <a:r>
              <a:rPr lang="en-US" dirty="0" smtClean="0"/>
              <a:t> – </a:t>
            </a:r>
            <a:r>
              <a:rPr lang="en-US" i="1" dirty="0" smtClean="0"/>
              <a:t>will it work?</a:t>
            </a:r>
            <a:endParaRPr lang="en-US" b="1" i="1" u="sng" dirty="0" smtClean="0">
              <a:solidFill>
                <a:srgbClr val="0000FF"/>
              </a:solidFill>
            </a:endParaRPr>
          </a:p>
          <a:p>
            <a:r>
              <a:rPr lang="en-US" dirty="0" err="1" smtClean="0"/>
              <a:t>MemNNs</a:t>
            </a:r>
            <a:r>
              <a:rPr lang="en-US" dirty="0" smtClean="0"/>
              <a:t> that reason with </a:t>
            </a:r>
            <a:r>
              <a:rPr lang="en-US" i="1" dirty="0" smtClean="0"/>
              <a:t>more than </a:t>
            </a:r>
            <a:r>
              <a:rPr lang="en-US" dirty="0" smtClean="0"/>
              <a:t>2 supporting memories.</a:t>
            </a:r>
          </a:p>
          <a:p>
            <a:r>
              <a:rPr lang="en-US" dirty="0" smtClean="0"/>
              <a:t>End-to-end? (doesn’t need supporting facts)</a:t>
            </a:r>
            <a:endParaRPr lang="en-US" i="1" dirty="0" smtClean="0">
              <a:solidFill>
                <a:srgbClr val="5F8804"/>
              </a:solidFill>
            </a:endParaRP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More useful applications on real datasets.</a:t>
            </a:r>
            <a:endParaRPr lang="en-US" sz="1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dirty="0" smtClean="0"/>
              <a:t>Dialog: Ask </a:t>
            </a:r>
            <a:r>
              <a:rPr lang="en-US" dirty="0" smtClean="0"/>
              <a:t>questions? Say statements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Do </a:t>
            </a:r>
            <a:r>
              <a:rPr lang="en-US" i="1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MemNN</a:t>
            </a:r>
            <a:r>
              <a:rPr lang="en-US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ideas extend to other ML tasks and model </a:t>
            </a:r>
            <a:r>
              <a:rPr lang="en-US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variants, .e.g. visual QA, perform actions…</a:t>
            </a:r>
            <a:r>
              <a:rPr lang="en-US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? [A: </a:t>
            </a:r>
            <a:r>
              <a:rPr lang="en-US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yes</a:t>
            </a:r>
            <a:r>
              <a:rPr lang="en-US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!].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6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1336956"/>
          </a:xfrm>
        </p:spPr>
        <p:txBody>
          <a:bodyPr/>
          <a:lstStyle/>
          <a:p>
            <a:r>
              <a:rPr lang="en-US" sz="4000" b="1" dirty="0" err="1" smtClean="0">
                <a:solidFill>
                  <a:srgbClr val="000090"/>
                </a:solidFill>
              </a:rPr>
              <a:t>bAbI</a:t>
            </a:r>
            <a:r>
              <a:rPr lang="en-US" sz="4000" b="1" dirty="0" smtClean="0">
                <a:solidFill>
                  <a:srgbClr val="000090"/>
                </a:solidFill>
              </a:rPr>
              <a:t> tasks: </a:t>
            </a:r>
            <a:r>
              <a:rPr lang="en-US" sz="4000" b="1" dirty="0">
                <a:solidFill>
                  <a:srgbClr val="000090"/>
                </a:solidFill>
              </a:rPr>
              <a:t>w</a:t>
            </a:r>
            <a:r>
              <a:rPr lang="en-US" sz="4000" b="1" dirty="0" smtClean="0">
                <a:solidFill>
                  <a:srgbClr val="000090"/>
                </a:solidFill>
              </a:rPr>
              <a:t>hat reasoning tasks would we like models to work on?</a:t>
            </a:r>
            <a:endParaRPr lang="en-US" sz="40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451392" cy="49711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We define 20 tasks (generated by the simulation) that we can test new models on.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(See: http://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fb.ai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babi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The idea is they are a bit like software tests:           each task checks if an ML system has a certain skill.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We would like each “skill” we check to be a natural task for humans </a:t>
            </a:r>
            <a:r>
              <a:rPr lang="en-US" dirty="0" err="1" smtClean="0">
                <a:solidFill>
                  <a:srgbClr val="0000FF"/>
                </a:solidFill>
              </a:rPr>
              <a:t>w.r.t</a:t>
            </a:r>
            <a:r>
              <a:rPr lang="en-US" dirty="0" smtClean="0">
                <a:solidFill>
                  <a:srgbClr val="0000FF"/>
                </a:solidFill>
              </a:rPr>
              <a:t>. text understanding &amp; reasoning, humans should be able to get 100%.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7488" y="5128744"/>
            <a:ext cx="6169721" cy="92333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J. Weston, A. </a:t>
            </a:r>
            <a:r>
              <a:rPr lang="en-US" dirty="0" err="1"/>
              <a:t>Bordes</a:t>
            </a:r>
            <a:r>
              <a:rPr lang="en-US" dirty="0"/>
              <a:t>, S. Chopra, T. </a:t>
            </a:r>
            <a:r>
              <a:rPr lang="en-US" dirty="0" err="1"/>
              <a:t>Mikolov</a:t>
            </a:r>
            <a:r>
              <a:rPr lang="en-US" dirty="0"/>
              <a:t>. Towards AI-Complete Question Answering: A Set of Prerequisite Toy Tasks. arXiv:1502.05698.</a:t>
            </a:r>
          </a:p>
        </p:txBody>
      </p:sp>
    </p:spTree>
    <p:extLst>
      <p:ext uri="{BB962C8B-B14F-4D97-AF65-F5344CB8AC3E}">
        <p14:creationId xmlns:p14="http://schemas.microsoft.com/office/powerpoint/2010/main" val="79364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im1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2" r="-7612"/>
          <a:stretch>
            <a:fillRect/>
          </a:stretch>
        </p:blipFill>
        <p:spPr>
          <a:xfrm>
            <a:off x="-1138668" y="248188"/>
            <a:ext cx="11588985" cy="6258875"/>
          </a:xfrm>
        </p:spPr>
      </p:pic>
    </p:spTree>
    <p:extLst>
      <p:ext uri="{BB962C8B-B14F-4D97-AF65-F5344CB8AC3E}">
        <p14:creationId xmlns:p14="http://schemas.microsoft.com/office/powerpoint/2010/main" val="4069817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im2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5" r="-7385"/>
          <a:stretch>
            <a:fillRect/>
          </a:stretch>
        </p:blipFill>
        <p:spPr>
          <a:xfrm>
            <a:off x="-943594" y="554771"/>
            <a:ext cx="10975033" cy="5927297"/>
          </a:xfrm>
        </p:spPr>
      </p:pic>
    </p:spTree>
    <p:extLst>
      <p:ext uri="{BB962C8B-B14F-4D97-AF65-F5344CB8AC3E}">
        <p14:creationId xmlns:p14="http://schemas.microsoft.com/office/powerpoint/2010/main" val="5218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Task (1) Factoid QA with Single Supporting Fact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(“where is actor”)</a:t>
            </a:r>
            <a:endParaRPr lang="en-US" sz="2400" b="1" dirty="0">
              <a:solidFill>
                <a:srgbClr val="2C7C9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0"/>
            <a:ext cx="9026265" cy="5257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Our </a:t>
            </a:r>
            <a:r>
              <a:rPr lang="en-US" sz="2000" dirty="0">
                <a:solidFill>
                  <a:srgbClr val="0000FF"/>
                </a:solidFill>
              </a:rPr>
              <a:t>first task consists of questions where a single </a:t>
            </a:r>
            <a:r>
              <a:rPr lang="en-US" sz="2000" dirty="0" smtClean="0">
                <a:solidFill>
                  <a:srgbClr val="0000FF"/>
                </a:solidFill>
              </a:rPr>
              <a:t>supporting fact, previously given, </a:t>
            </a:r>
            <a:r>
              <a:rPr lang="en-US" sz="2000" dirty="0">
                <a:solidFill>
                  <a:srgbClr val="0000FF"/>
                </a:solidFill>
              </a:rPr>
              <a:t>provides the answer.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We </a:t>
            </a:r>
            <a:r>
              <a:rPr lang="en-US" sz="2000" dirty="0" smtClean="0">
                <a:solidFill>
                  <a:srgbClr val="0000FF"/>
                </a:solidFill>
              </a:rPr>
              <a:t>test simplest case </a:t>
            </a:r>
            <a:r>
              <a:rPr lang="en-US" sz="2000" dirty="0">
                <a:solidFill>
                  <a:srgbClr val="0000FF"/>
                </a:solidFill>
              </a:rPr>
              <a:t>of this, by asking </a:t>
            </a:r>
            <a:r>
              <a:rPr lang="en-US" sz="2000" dirty="0" smtClean="0">
                <a:solidFill>
                  <a:srgbClr val="0000FF"/>
                </a:solidFill>
              </a:rPr>
              <a:t>for the </a:t>
            </a:r>
            <a:r>
              <a:rPr lang="en-US" sz="2000" dirty="0">
                <a:solidFill>
                  <a:srgbClr val="0000FF"/>
                </a:solidFill>
              </a:rPr>
              <a:t>location of a </a:t>
            </a:r>
            <a:r>
              <a:rPr lang="en-US" sz="2000" dirty="0" smtClean="0">
                <a:solidFill>
                  <a:srgbClr val="0000FF"/>
                </a:solidFill>
              </a:rPr>
              <a:t>person.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A </a:t>
            </a:r>
            <a:r>
              <a:rPr lang="en-US" sz="2000" dirty="0">
                <a:solidFill>
                  <a:srgbClr val="0000FF"/>
                </a:solidFill>
              </a:rPr>
              <a:t>small sample of the task is thus: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We could use supporting facts for supervision at training time, but are not known at test time </a:t>
            </a:r>
            <a:r>
              <a:rPr lang="en-US" sz="2000" dirty="0" smtClean="0">
                <a:solidFill>
                  <a:srgbClr val="0000FF"/>
                </a:solidFill>
              </a:rPr>
              <a:t>(we call this “strong supervision”). </a:t>
            </a:r>
            <a:r>
              <a:rPr lang="en-US" dirty="0" smtClean="0">
                <a:solidFill>
                  <a:srgbClr val="0000FF"/>
                </a:solidFill>
              </a:rPr>
              <a:t>However weak supervision is much better!!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5034" y="3723354"/>
            <a:ext cx="5955236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playground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is in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John? </a:t>
            </a:r>
            <a:r>
              <a:rPr lang="en-US" sz="2000" dirty="0" err="1" smtClean="0">
                <a:solidFill>
                  <a:srgbClr val="FF0000"/>
                </a:solidFill>
              </a:rPr>
              <a:t>A:playground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04994" y="3982171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58521" y="3823413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3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(2) Factoid QA with Two Supporting Facts </a:t>
            </a:r>
            <a:r>
              <a:rPr lang="en-US" sz="3600" b="1" dirty="0">
                <a:solidFill>
                  <a:srgbClr val="2C7C9F"/>
                </a:solidFill>
              </a:rPr>
              <a:t>(“where is </a:t>
            </a:r>
            <a:r>
              <a:rPr lang="en-US" sz="3600" b="1" dirty="0" err="1">
                <a:solidFill>
                  <a:srgbClr val="2C7C9F"/>
                </a:solidFill>
              </a:rPr>
              <a:t>actor+object</a:t>
            </a:r>
            <a:r>
              <a:rPr lang="en-US" sz="3600" b="1" dirty="0">
                <a:solidFill>
                  <a:srgbClr val="2C7C9F"/>
                </a:solidFill>
              </a:rPr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1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A </a:t>
            </a:r>
            <a:r>
              <a:rPr lang="en-US" sz="2000" dirty="0">
                <a:solidFill>
                  <a:srgbClr val="0000FF"/>
                </a:solidFill>
              </a:rPr>
              <a:t>harder task is to answer questions where two supporting statements have to be chained to answer </a:t>
            </a:r>
            <a:r>
              <a:rPr lang="en-US" sz="2000" dirty="0" smtClean="0">
                <a:solidFill>
                  <a:srgbClr val="0000FF"/>
                </a:solidFill>
              </a:rPr>
              <a:t>the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question: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2576757"/>
            <a:ext cx="595523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playground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is in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picked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went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the football?  </a:t>
            </a:r>
            <a:r>
              <a:rPr lang="en-US" sz="2000" dirty="0" err="1" smtClean="0">
                <a:solidFill>
                  <a:srgbClr val="FF0000"/>
                </a:solidFill>
              </a:rPr>
              <a:t>A:playground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82280"/>
            <a:ext cx="86554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To answer the question </a:t>
            </a:r>
            <a:r>
              <a:rPr lang="en-US" sz="2000" i="1" dirty="0" smtClean="0">
                <a:solidFill>
                  <a:srgbClr val="0000FF"/>
                </a:solidFill>
              </a:rPr>
              <a:t>Where </a:t>
            </a:r>
            <a:r>
              <a:rPr lang="en-US" sz="2000" i="1" dirty="0">
                <a:solidFill>
                  <a:srgbClr val="0000FF"/>
                </a:solidFill>
              </a:rPr>
              <a:t>is the football</a:t>
            </a:r>
            <a:r>
              <a:rPr lang="en-US" sz="2000" i="1" dirty="0" smtClean="0">
                <a:solidFill>
                  <a:srgbClr val="0000FF"/>
                </a:solidFill>
              </a:rPr>
              <a:t>? </a:t>
            </a:r>
            <a:r>
              <a:rPr lang="en-US" sz="2000" dirty="0" smtClean="0">
                <a:solidFill>
                  <a:srgbClr val="0000FF"/>
                </a:solidFill>
              </a:rPr>
              <a:t>both </a:t>
            </a:r>
            <a:r>
              <a:rPr lang="en-US" sz="2000" i="1" dirty="0" smtClean="0">
                <a:solidFill>
                  <a:srgbClr val="0000FF"/>
                </a:solidFill>
              </a:rPr>
              <a:t>John </a:t>
            </a:r>
            <a:r>
              <a:rPr lang="en-US" sz="2000" i="1" dirty="0">
                <a:solidFill>
                  <a:srgbClr val="0000FF"/>
                </a:solidFill>
              </a:rPr>
              <a:t>picked up the </a:t>
            </a:r>
            <a:r>
              <a:rPr lang="en-US" sz="2000" i="1" dirty="0" smtClean="0">
                <a:solidFill>
                  <a:srgbClr val="0000FF"/>
                </a:solidFill>
              </a:rPr>
              <a:t>football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John </a:t>
            </a:r>
            <a:r>
              <a:rPr lang="en-US" sz="2000" i="1" dirty="0">
                <a:solidFill>
                  <a:srgbClr val="0000FF"/>
                </a:solidFill>
              </a:rPr>
              <a:t>is in the </a:t>
            </a:r>
            <a:r>
              <a:rPr lang="en-US" sz="2000" i="1" dirty="0" smtClean="0">
                <a:solidFill>
                  <a:srgbClr val="0000FF"/>
                </a:solidFill>
              </a:rPr>
              <a:t>playground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are supporting facts.</a:t>
            </a:r>
          </a:p>
          <a:p>
            <a:endParaRPr lang="en-US" sz="2000" i="1" u="sng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.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444678" y="2858805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8205" y="2700047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62150" y="3505891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15677" y="3347133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4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(3) Factoid QA with Three Supporting Facts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4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Similarly</a:t>
            </a:r>
            <a:r>
              <a:rPr lang="en-US" sz="2000" dirty="0">
                <a:solidFill>
                  <a:srgbClr val="0000FF"/>
                </a:solidFill>
              </a:rPr>
              <a:t>, one can make a task with three supporting facts: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2576757"/>
            <a:ext cx="6559366" cy="1954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picked up the apple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went to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went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dropped the apple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was the apple before the kitchen</a:t>
            </a:r>
            <a:r>
              <a:rPr lang="en-US" sz="2000" dirty="0" smtClean="0"/>
              <a:t>? </a:t>
            </a:r>
            <a:r>
              <a:rPr lang="en-US" sz="2000" dirty="0" err="1" smtClean="0">
                <a:solidFill>
                  <a:srgbClr val="FF0000"/>
                </a:solidFill>
              </a:rPr>
              <a:t>A:office</a:t>
            </a:r>
            <a:endParaRPr lang="en-US" sz="2000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900467"/>
            <a:ext cx="8655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The first three statements are all required to answer this.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3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41" y="1360885"/>
            <a:ext cx="8027789" cy="213240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 of models that combine large memory with </a:t>
            </a:r>
            <a:r>
              <a:rPr lang="en-US" dirty="0" smtClean="0">
                <a:solidFill>
                  <a:schemeClr val="accent2"/>
                </a:solidFill>
              </a:rPr>
              <a:t>learning component </a:t>
            </a:r>
            <a:r>
              <a:rPr lang="en-US" dirty="0" smtClean="0">
                <a:solidFill>
                  <a:schemeClr val="accent2"/>
                </a:solidFill>
              </a:rPr>
              <a:t>that </a:t>
            </a:r>
            <a:r>
              <a:rPr lang="en-US" dirty="0" smtClean="0">
                <a:solidFill>
                  <a:schemeClr val="accent2"/>
                </a:solidFill>
              </a:rPr>
              <a:t>can read and write to </a:t>
            </a:r>
            <a:r>
              <a:rPr lang="en-US" dirty="0" smtClean="0">
                <a:solidFill>
                  <a:schemeClr val="accent2"/>
                </a:solidFill>
              </a:rPr>
              <a:t>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Incorporates </a:t>
            </a:r>
            <a:r>
              <a:rPr lang="en-US" b="1" dirty="0" smtClean="0"/>
              <a:t>reasoning</a:t>
            </a:r>
            <a:r>
              <a:rPr lang="en-US" dirty="0" smtClean="0"/>
              <a:t> with </a:t>
            </a:r>
            <a:r>
              <a:rPr lang="en-US" b="1" dirty="0" smtClean="0"/>
              <a:t>attention</a:t>
            </a:r>
            <a:r>
              <a:rPr lang="en-US" dirty="0" smtClean="0"/>
              <a:t> over </a:t>
            </a:r>
            <a:r>
              <a:rPr lang="en-US" b="1" dirty="0" smtClean="0"/>
              <a:t>memory</a:t>
            </a:r>
            <a:r>
              <a:rPr lang="en-US" dirty="0" smtClean="0"/>
              <a:t> (RAM).</a:t>
            </a:r>
            <a:endParaRPr lang="en-US" dirty="0" smtClean="0"/>
          </a:p>
          <a:p>
            <a:r>
              <a:rPr lang="en-US" dirty="0" smtClean="0">
                <a:solidFill>
                  <a:srgbClr val="333399"/>
                </a:solidFill>
              </a:rPr>
              <a:t>Most ML has limited memory </a:t>
            </a:r>
            <a:r>
              <a:rPr lang="en-US" dirty="0" smtClean="0"/>
              <a:t>which is more-or-less all that’s needed for “low level” tasks e.g. object detection.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63" y="3627614"/>
            <a:ext cx="8197453" cy="2886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69238" tIns="34619" rIns="69238" bIns="34619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Our motivation: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long-term memory is required to read a story and then e.g. answer questions about it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Similarly, it’s also required for </a:t>
            </a:r>
            <a:r>
              <a:rPr lang="en-US" sz="2400" b="1" dirty="0"/>
              <a:t>dialog</a:t>
            </a:r>
            <a:r>
              <a:rPr lang="en-US" sz="2400" dirty="0"/>
              <a:t>: to remember previous dialog (short- and long-term), </a:t>
            </a:r>
            <a:r>
              <a:rPr lang="en-US" sz="2400" dirty="0" smtClean="0"/>
              <a:t>and respond</a:t>
            </a:r>
            <a:r>
              <a:rPr lang="en-US" sz="2400" dirty="0"/>
              <a:t>.</a:t>
            </a:r>
          </a:p>
          <a:p>
            <a:endParaRPr lang="en-US" sz="2100" dirty="0">
              <a:solidFill>
                <a:schemeClr val="bg1"/>
              </a:solidFill>
            </a:endParaRPr>
          </a:p>
          <a:p>
            <a:pPr marL="389466" indent="-389466">
              <a:buFont typeface="+mj-lt"/>
              <a:buAutoNum type="arabicPeriod"/>
            </a:pPr>
            <a:r>
              <a:rPr lang="en-US" sz="2100" dirty="0" smtClean="0">
                <a:solidFill>
                  <a:schemeClr val="bg1"/>
                </a:solidFill>
              </a:rPr>
              <a:t>We first test this on the </a:t>
            </a:r>
            <a:r>
              <a:rPr lang="en-US" sz="2100" dirty="0" smtClean="0">
                <a:solidFill>
                  <a:schemeClr val="bg1"/>
                </a:solidFill>
              </a:rPr>
              <a:t>toy (</a:t>
            </a:r>
            <a:r>
              <a:rPr lang="en-US" sz="2100" dirty="0" err="1" smtClean="0">
                <a:solidFill>
                  <a:schemeClr val="bg1"/>
                </a:solidFill>
              </a:rPr>
              <a:t>bAbI</a:t>
            </a:r>
            <a:r>
              <a:rPr lang="en-US" sz="2100" dirty="0" smtClean="0">
                <a:solidFill>
                  <a:schemeClr val="bg1"/>
                </a:solidFill>
              </a:rPr>
              <a:t>) </a:t>
            </a:r>
            <a:r>
              <a:rPr lang="en-US" sz="2100" dirty="0" smtClean="0">
                <a:solidFill>
                  <a:schemeClr val="bg1"/>
                </a:solidFill>
              </a:rPr>
              <a:t>tasks.</a:t>
            </a:r>
            <a:endParaRPr lang="en-US" sz="2100" dirty="0">
              <a:solidFill>
                <a:schemeClr val="bg1"/>
              </a:solidFill>
            </a:endParaRPr>
          </a:p>
          <a:p>
            <a:pPr marL="389466" indent="-389466">
              <a:buFont typeface="+mj-lt"/>
              <a:buAutoNum type="arabicPeriod"/>
            </a:pPr>
            <a:r>
              <a:rPr lang="en-US" sz="2100" dirty="0" smtClean="0">
                <a:solidFill>
                  <a:schemeClr val="bg1"/>
                </a:solidFill>
              </a:rPr>
              <a:t>Any interesting model has to be good on real data as well</a:t>
            </a:r>
            <a:r>
              <a:rPr lang="en-US" sz="2100" dirty="0" smtClean="0">
                <a:solidFill>
                  <a:schemeClr val="bg1"/>
                </a:solidFill>
              </a:rPr>
              <a:t>.</a:t>
            </a:r>
            <a:endParaRPr 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(4) </a:t>
            </a:r>
            <a:r>
              <a:rPr lang="en-US" sz="3600" b="1" dirty="0">
                <a:solidFill>
                  <a:srgbClr val="000090"/>
                </a:solidFill>
              </a:rPr>
              <a:t>Two Argument Relations: Subject vs.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</a:rPr>
              <a:t>To answer questions the ability to differentiate and recognize subjects and </a:t>
            </a:r>
            <a:r>
              <a:rPr lang="en-US" sz="2200" dirty="0" smtClean="0">
                <a:solidFill>
                  <a:srgbClr val="0000FF"/>
                </a:solidFill>
              </a:rPr>
              <a:t>objects </a:t>
            </a:r>
            <a:r>
              <a:rPr lang="en-US" sz="2200" dirty="0">
                <a:solidFill>
                  <a:srgbClr val="0000FF"/>
                </a:solidFill>
              </a:rPr>
              <a:t>is </a:t>
            </a:r>
            <a:r>
              <a:rPr lang="en-US" sz="2200" dirty="0" smtClean="0">
                <a:solidFill>
                  <a:srgbClr val="0000FF"/>
                </a:solidFill>
              </a:rPr>
              <a:t>crucial.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We </a:t>
            </a:r>
            <a:r>
              <a:rPr lang="en-US" sz="2200" dirty="0">
                <a:solidFill>
                  <a:srgbClr val="0000FF"/>
                </a:solidFill>
              </a:rPr>
              <a:t>consider </a:t>
            </a:r>
            <a:r>
              <a:rPr lang="en-US" sz="2200" dirty="0" smtClean="0">
                <a:solidFill>
                  <a:srgbClr val="0000FF"/>
                </a:solidFill>
              </a:rPr>
              <a:t>the </a:t>
            </a:r>
            <a:r>
              <a:rPr lang="en-US" sz="2200" dirty="0">
                <a:solidFill>
                  <a:srgbClr val="0000FF"/>
                </a:solidFill>
              </a:rPr>
              <a:t>extreme </a:t>
            </a:r>
            <a:r>
              <a:rPr lang="en-US" sz="2200" dirty="0" smtClean="0">
                <a:solidFill>
                  <a:srgbClr val="0000FF"/>
                </a:solidFill>
              </a:rPr>
              <a:t>case: sentences </a:t>
            </a:r>
            <a:r>
              <a:rPr lang="en-US" sz="2200" dirty="0">
                <a:solidFill>
                  <a:srgbClr val="0000FF"/>
                </a:solidFill>
              </a:rPr>
              <a:t>feature re-ordered </a:t>
            </a:r>
            <a:r>
              <a:rPr lang="en-US" sz="2200" dirty="0" smtClean="0">
                <a:solidFill>
                  <a:srgbClr val="0000FF"/>
                </a:solidFill>
              </a:rPr>
              <a:t>words: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3156220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The office is north of the bedroom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bedroom is north of the bathroom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What is north of the bedroom? </a:t>
            </a:r>
            <a:r>
              <a:rPr lang="en-US" sz="2000" dirty="0" err="1" smtClean="0">
                <a:solidFill>
                  <a:srgbClr val="FF0000"/>
                </a:solidFill>
              </a:rPr>
              <a:t>A:office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What is the bedroom north of? </a:t>
            </a:r>
            <a:r>
              <a:rPr lang="en-US" sz="2000" dirty="0" err="1" smtClean="0">
                <a:solidFill>
                  <a:srgbClr val="FF0000"/>
                </a:solidFill>
              </a:rPr>
              <a:t>A:bathroom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900467"/>
            <a:ext cx="8655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Note that the two questions above have exactly the same words, but in a different order</a:t>
            </a:r>
            <a:r>
              <a:rPr lang="en-US" sz="2000" dirty="0" smtClean="0">
                <a:solidFill>
                  <a:srgbClr val="0000FF"/>
                </a:solidFill>
              </a:rPr>
              <a:t>, and </a:t>
            </a:r>
            <a:r>
              <a:rPr lang="en-US" sz="2000" dirty="0">
                <a:solidFill>
                  <a:srgbClr val="0000FF"/>
                </a:solidFill>
              </a:rPr>
              <a:t>different </a:t>
            </a:r>
            <a:r>
              <a:rPr lang="en-US" sz="2000" dirty="0" smtClean="0">
                <a:solidFill>
                  <a:srgbClr val="0000FF"/>
                </a:solidFill>
              </a:rPr>
              <a:t>answers.</a:t>
            </a:r>
          </a:p>
          <a:p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So a bag-of-words will not work.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1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0" y="248686"/>
            <a:ext cx="8042276" cy="80964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(6) Yes/No Questions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241777"/>
            <a:ext cx="9026265" cy="216131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This task tests, in the simplest case possible (with a single supporting fact) the ability of a model to answer true/false type questions: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6686" y="2246786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</a:t>
            </a:r>
            <a:r>
              <a:rPr lang="en-US" sz="2000" dirty="0" smtClean="0"/>
              <a:t>playground.</a:t>
            </a:r>
            <a:endParaRPr lang="en-US" sz="2000" dirty="0"/>
          </a:p>
          <a:p>
            <a:r>
              <a:rPr lang="en-US" sz="2000" dirty="0" smtClean="0"/>
              <a:t>Daniel </a:t>
            </a:r>
            <a:r>
              <a:rPr lang="en-US" sz="2000" dirty="0"/>
              <a:t>picks up the milk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Is John in the classroom? </a:t>
            </a:r>
            <a:r>
              <a:rPr lang="en-US" sz="2000" dirty="0" err="1" smtClean="0">
                <a:solidFill>
                  <a:srgbClr val="FF0000"/>
                </a:solidFill>
              </a:rPr>
              <a:t>A:no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Does </a:t>
            </a:r>
            <a:r>
              <a:rPr lang="en-US" sz="2000" dirty="0"/>
              <a:t>Daniel have the milk? </a:t>
            </a:r>
            <a:r>
              <a:rPr lang="en-US" dirty="0" err="1">
                <a:solidFill>
                  <a:srgbClr val="FF0000"/>
                </a:solidFill>
              </a:rPr>
              <a:t>A:yes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8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945799"/>
            <a:ext cx="8042276" cy="640313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(8) Lists/Sets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4706287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Tests ability to produce lists/sets: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686" y="5295381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Daniel picks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drops the newspaper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picks up the milk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What is Daniel holding? </a:t>
            </a:r>
            <a:r>
              <a:rPr lang="en-US" sz="2000" dirty="0" err="1" smtClean="0">
                <a:solidFill>
                  <a:srgbClr val="FF0000"/>
                </a:solidFill>
              </a:rPr>
              <a:t>A:milk,football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5576" y="1855154"/>
            <a:ext cx="655936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Daniel picked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dropped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got the milk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took the apple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How many objects is Daniel holding?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A:two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4609" y="-132311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0090"/>
                </a:solidFill>
              </a:rPr>
              <a:t>(7) Counting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6776" y="1339334"/>
            <a:ext cx="3045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Tests ability to </a:t>
            </a:r>
            <a:r>
              <a:rPr lang="en-US" dirty="0" smtClean="0">
                <a:solidFill>
                  <a:srgbClr val="0000FF"/>
                </a:solidFill>
              </a:rPr>
              <a:t>count sets: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437" y="0"/>
            <a:ext cx="8042276" cy="133695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(11) Basic </a:t>
            </a:r>
            <a:r>
              <a:rPr lang="en-US" sz="3600" b="1" dirty="0" err="1" smtClean="0">
                <a:solidFill>
                  <a:srgbClr val="000090"/>
                </a:solidFill>
              </a:rPr>
              <a:t>Coreference</a:t>
            </a:r>
            <a:r>
              <a:rPr lang="en-US" sz="3600" b="1" dirty="0" smtClean="0">
                <a:solidFill>
                  <a:srgbClr val="000090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(nearest referent)</a:t>
            </a:r>
            <a:endParaRPr lang="en-US" sz="2000" b="1" dirty="0">
              <a:solidFill>
                <a:srgbClr val="00009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0129" y="1485365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Daniel was in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Then he went to the studio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Sandra was in the </a:t>
            </a:r>
            <a:r>
              <a:rPr lang="en-US" sz="2000" dirty="0" smtClean="0"/>
              <a:t>office.</a:t>
            </a:r>
            <a:endParaRPr lang="en-US" sz="2000" dirty="0"/>
          </a:p>
          <a:p>
            <a:r>
              <a:rPr lang="en-US" sz="2000" dirty="0" smtClean="0"/>
              <a:t>Where </a:t>
            </a:r>
            <a:r>
              <a:rPr lang="en-US" sz="2000" dirty="0"/>
              <a:t>is Daniel? </a:t>
            </a:r>
            <a:r>
              <a:rPr lang="en-US" dirty="0" err="1" smtClean="0">
                <a:solidFill>
                  <a:srgbClr val="FF0000"/>
                </a:solidFill>
              </a:rPr>
              <a:t>A:studio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958" y="3309268"/>
            <a:ext cx="9026265" cy="151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4795" y="4575689"/>
            <a:ext cx="655936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Daniel and Sandra journeyed to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Then they went to the garden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Sandra and John travelled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After that they moved to the hallway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Daniel?</a:t>
            </a:r>
            <a:r>
              <a:rPr lang="en-US" sz="2000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A:garden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5388" y="3088707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0090"/>
                </a:solidFill>
              </a:rPr>
              <a:t>(13) Compound </a:t>
            </a:r>
            <a:r>
              <a:rPr lang="en-US" sz="3600" b="1" dirty="0" err="1" smtClean="0">
                <a:solidFill>
                  <a:srgbClr val="000090"/>
                </a:solidFill>
              </a:rPr>
              <a:t>Coreference</a:t>
            </a:r>
            <a:endParaRPr lang="en-US" sz="36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107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(14) Time manipulation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While our tasks so far have included time implicitly in the </a:t>
            </a:r>
            <a:r>
              <a:rPr lang="en-US" sz="2000" i="1" dirty="0" smtClean="0">
                <a:solidFill>
                  <a:srgbClr val="0000FF"/>
                </a:solidFill>
              </a:rPr>
              <a:t>order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of the statements, this task tests understanding the use of time expressions within the </a:t>
            </a:r>
            <a:r>
              <a:rPr lang="en-US" sz="2000" dirty="0" smtClean="0">
                <a:solidFill>
                  <a:srgbClr val="0000FF"/>
                </a:solidFill>
              </a:rPr>
              <a:t>statements: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686" y="2995257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In the afternoon Julie went to the park. </a:t>
            </a:r>
          </a:p>
          <a:p>
            <a:r>
              <a:rPr lang="en-US" sz="2000" dirty="0" smtClean="0"/>
              <a:t>Yesterday </a:t>
            </a:r>
            <a:r>
              <a:rPr lang="en-US" sz="2000" dirty="0"/>
              <a:t>Julie was at school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Julie went to the cinema this evening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did Julie go after the park</a:t>
            </a:r>
            <a:r>
              <a:rPr lang="en-US" sz="2000" dirty="0" smtClean="0"/>
              <a:t>? </a:t>
            </a:r>
            <a:r>
              <a:rPr lang="en-US" dirty="0" err="1" smtClean="0">
                <a:solidFill>
                  <a:srgbClr val="FF0000"/>
                </a:solidFill>
              </a:rPr>
              <a:t>A:cinema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55689"/>
            <a:ext cx="8655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Much harder difficulty: </a:t>
            </a:r>
            <a:r>
              <a:rPr lang="en-US" sz="2000" dirty="0" smtClean="0">
                <a:solidFill>
                  <a:srgbClr val="008000"/>
                </a:solidFill>
              </a:rPr>
              <a:t>adapt a real time expression la</a:t>
            </a:r>
            <a:r>
              <a:rPr lang="en-US" sz="2000" dirty="0" smtClean="0">
                <a:solidFill>
                  <a:srgbClr val="800000"/>
                </a:solidFill>
              </a:rPr>
              <a:t>beling dataset into a question answer format, e.g. </a:t>
            </a:r>
            <a:r>
              <a:rPr lang="en-US" sz="2000" dirty="0" err="1">
                <a:solidFill>
                  <a:srgbClr val="800000"/>
                </a:solidFill>
              </a:rPr>
              <a:t>U</a:t>
            </a:r>
            <a:r>
              <a:rPr lang="en-US" sz="2000" dirty="0" err="1" smtClean="0">
                <a:solidFill>
                  <a:srgbClr val="800000"/>
                </a:solidFill>
              </a:rPr>
              <a:t>zzaman</a:t>
            </a:r>
            <a:r>
              <a:rPr lang="en-US" sz="2000" dirty="0" smtClean="0">
                <a:solidFill>
                  <a:srgbClr val="800000"/>
                </a:solidFill>
              </a:rPr>
              <a:t> et al., ‘12.</a:t>
            </a:r>
            <a:r>
              <a:rPr lang="en-US" sz="2000" dirty="0" smtClean="0">
                <a:solidFill>
                  <a:srgbClr val="008000"/>
                </a:solidFill>
              </a:rPr>
              <a:t> </a:t>
            </a:r>
            <a:endParaRPr lang="en-US" sz="2000" dirty="0">
              <a:solidFill>
                <a:srgbClr val="008000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3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(15) Basic Deduction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This task tests basic deduction via inheritance of properties: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6686" y="2785664"/>
            <a:ext cx="655936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Sheep are afraid of wolves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Cats are afraid of dogs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Mice are afraid of cats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Gertrude is a sheep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What is Gertrude afraid of</a:t>
            </a:r>
            <a:r>
              <a:rPr lang="en-US" sz="2000" dirty="0" smtClean="0"/>
              <a:t>? </a:t>
            </a:r>
            <a:r>
              <a:rPr lang="en-US" dirty="0" err="1" smtClean="0">
                <a:solidFill>
                  <a:srgbClr val="FF0000"/>
                </a:solidFill>
              </a:rPr>
              <a:t>A:wolves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55689"/>
            <a:ext cx="8655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Deduction </a:t>
            </a:r>
            <a:r>
              <a:rPr lang="en-US" sz="2000" dirty="0">
                <a:solidFill>
                  <a:srgbClr val="008000"/>
                </a:solidFill>
              </a:rPr>
              <a:t>should prove difficult for </a:t>
            </a:r>
            <a:r>
              <a:rPr lang="en-US" sz="2000" dirty="0" err="1">
                <a:solidFill>
                  <a:srgbClr val="008000"/>
                </a:solidFill>
              </a:rPr>
              <a:t>MemNNs</a:t>
            </a:r>
            <a:r>
              <a:rPr lang="en-US" sz="2000" dirty="0">
                <a:solidFill>
                  <a:srgbClr val="008000"/>
                </a:solidFill>
              </a:rPr>
              <a:t> because it effectively involves search, although our setup might be simple enough for it.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1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(17) Positional Reasoning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This task tests spatial reasoning, one of many components of the classical SHRDLU </a:t>
            </a:r>
            <a:r>
              <a:rPr lang="en-US" sz="2000" dirty="0" smtClean="0">
                <a:solidFill>
                  <a:srgbClr val="0000FF"/>
                </a:solidFill>
              </a:rPr>
              <a:t>system: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685" y="2785664"/>
            <a:ext cx="7444865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The triangle is to the right of the blue square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red square is on top of the blue square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red sphere is to the right of the blue square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Is the red sphere to the right of the blue square? </a:t>
            </a:r>
            <a:r>
              <a:rPr lang="en-US" sz="2000" dirty="0" err="1">
                <a:solidFill>
                  <a:srgbClr val="FF0000"/>
                </a:solidFill>
              </a:rPr>
              <a:t>A:yes</a:t>
            </a:r>
            <a:endParaRPr lang="en-US" sz="2000" dirty="0"/>
          </a:p>
          <a:p>
            <a:r>
              <a:rPr lang="en-US" sz="2000" dirty="0"/>
              <a:t>Is the red square to the left of the triangle? </a:t>
            </a:r>
            <a:r>
              <a:rPr lang="en-US" dirty="0" err="1">
                <a:solidFill>
                  <a:srgbClr val="FF0000"/>
                </a:solidFill>
              </a:rPr>
              <a:t>A:yes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60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(18) Reasoning about size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This tasks requires reasoning about relative size of objects and is </a:t>
            </a:r>
            <a:r>
              <a:rPr lang="en-US" sz="2000" dirty="0" smtClean="0">
                <a:solidFill>
                  <a:srgbClr val="0000FF"/>
                </a:solidFill>
              </a:rPr>
              <a:t>inspired by </a:t>
            </a:r>
            <a:r>
              <a:rPr lang="en-US" sz="2000" dirty="0">
                <a:solidFill>
                  <a:srgbClr val="0000FF"/>
                </a:solidFill>
              </a:rPr>
              <a:t>the commonsense reasoning examples in the </a:t>
            </a:r>
            <a:r>
              <a:rPr lang="en-US" sz="2000" dirty="0" err="1">
                <a:solidFill>
                  <a:srgbClr val="0000FF"/>
                </a:solidFill>
              </a:rPr>
              <a:t>Winograd</a:t>
            </a:r>
            <a:r>
              <a:rPr lang="en-US" sz="2000" dirty="0">
                <a:solidFill>
                  <a:srgbClr val="0000FF"/>
                </a:solidFill>
              </a:rPr>
              <a:t> schema </a:t>
            </a:r>
            <a:r>
              <a:rPr lang="en-US" sz="2000" dirty="0" smtClean="0">
                <a:solidFill>
                  <a:srgbClr val="0000FF"/>
                </a:solidFill>
              </a:rPr>
              <a:t>challenge: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9695" y="2933612"/>
            <a:ext cx="7444865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The football fits in the suitcase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suitcase fits in the cupboard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box of chocolates is smaller than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Will the box of chocolates fit in the suitcase?</a:t>
            </a:r>
            <a:r>
              <a:rPr lang="en-US" sz="2000" dirty="0" smtClean="0"/>
              <a:t> </a:t>
            </a:r>
            <a:r>
              <a:rPr lang="en-US" dirty="0" err="1">
                <a:solidFill>
                  <a:srgbClr val="FF0000"/>
                </a:solidFill>
              </a:rPr>
              <a:t>A:yes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55689"/>
            <a:ext cx="8655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Tasks 3 (</a:t>
            </a:r>
            <a:r>
              <a:rPr lang="en-US" sz="2000" dirty="0">
                <a:solidFill>
                  <a:srgbClr val="0000FF"/>
                </a:solidFill>
              </a:rPr>
              <a:t>three supporting </a:t>
            </a:r>
            <a:r>
              <a:rPr lang="en-US" sz="2000" dirty="0" smtClean="0">
                <a:solidFill>
                  <a:srgbClr val="0000FF"/>
                </a:solidFill>
              </a:rPr>
              <a:t>facts) and 6 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dirty="0" smtClean="0">
                <a:solidFill>
                  <a:srgbClr val="0000FF"/>
                </a:solidFill>
              </a:rPr>
              <a:t>Yes/No) are prerequisites.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4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(19) Path Finding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this task the goal is to find the path between locations: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695" y="2933612"/>
            <a:ext cx="7444865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The kitchen is north of the hallway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den is east of the hallway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How do you go from den to kitchen? </a:t>
            </a:r>
            <a:r>
              <a:rPr lang="en-US" sz="2000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A:west,north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646096"/>
            <a:ext cx="8655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This is going to prove difficult for </a:t>
            </a:r>
            <a:r>
              <a:rPr lang="en-US" sz="2000" dirty="0" err="1">
                <a:solidFill>
                  <a:srgbClr val="008000"/>
                </a:solidFill>
              </a:rPr>
              <a:t>MemNNs</a:t>
            </a:r>
            <a:r>
              <a:rPr lang="en-US" sz="2000" dirty="0">
                <a:solidFill>
                  <a:srgbClr val="008000"/>
                </a:solidFill>
              </a:rPr>
              <a:t> because it effectively involves search</a:t>
            </a:r>
            <a:r>
              <a:rPr lang="en-US" sz="2000" dirty="0" smtClean="0">
                <a:solidFill>
                  <a:srgbClr val="008000"/>
                </a:solidFill>
              </a:rPr>
              <a:t>.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models could we try?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NLP cascade e.g. SVM-</a:t>
            </a:r>
            <a:r>
              <a:rPr lang="en-US" dirty="0" err="1" smtClean="0"/>
              <a:t>struct</a:t>
            </a:r>
            <a:r>
              <a:rPr lang="en-US" dirty="0" smtClean="0"/>
              <a:t> with bunch of features for subtasks: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i="1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End-to-End)</a:t>
            </a:r>
          </a:p>
          <a:p>
            <a:r>
              <a:rPr lang="en-US" dirty="0"/>
              <a:t>N-gram </a:t>
            </a:r>
            <a:r>
              <a:rPr lang="en-US" dirty="0" smtClean="0"/>
              <a:t>models with SVM-type classifier?</a:t>
            </a:r>
            <a:endParaRPr lang="en-US" dirty="0"/>
          </a:p>
          <a:p>
            <a:r>
              <a:rPr lang="en-US" dirty="0" smtClean="0"/>
              <a:t>(LSTM) Recurrent Neural Nets?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Memory Network variants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… 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&lt;Insert your new model here&gt;</a:t>
            </a:r>
            <a:endParaRPr lang="en-US" dirty="0">
              <a:solidFill>
                <a:srgbClr val="3366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560902"/>
            <a:ext cx="8042276" cy="1336956"/>
          </a:xfrm>
        </p:spPr>
        <p:txBody>
          <a:bodyPr/>
          <a:lstStyle/>
          <a:p>
            <a:r>
              <a:rPr lang="en-US" dirty="0" smtClean="0"/>
              <a:t>Memory Networks</a:t>
            </a:r>
            <a:endParaRPr lang="en-US" i="1" dirty="0"/>
          </a:p>
        </p:txBody>
      </p:sp>
      <p:pic>
        <p:nvPicPr>
          <p:cNvPr id="4" name="Content Placeholder 3" descr="memory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3" r="-6643"/>
          <a:stretch>
            <a:fillRect/>
          </a:stretch>
        </p:blipFill>
        <p:spPr>
          <a:xfrm>
            <a:off x="-705602" y="788129"/>
            <a:ext cx="10751718" cy="5806690"/>
          </a:xfrm>
        </p:spPr>
      </p:pic>
    </p:spTree>
    <p:extLst>
      <p:ext uri="{BB962C8B-B14F-4D97-AF65-F5344CB8AC3E}">
        <p14:creationId xmlns:p14="http://schemas.microsoft.com/office/powerpoint/2010/main" val="405926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End-to-end Memory Network (MemN2N)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New end-to-end (MemN2N</a:t>
            </a:r>
            <a:r>
              <a:rPr lang="en-US" dirty="0">
                <a:solidFill>
                  <a:srgbClr val="000090"/>
                </a:solidFill>
              </a:rPr>
              <a:t>) model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Sukhbaatar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‘15)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Reads from memory with </a:t>
            </a:r>
            <a:r>
              <a:rPr lang="en-US" b="1" dirty="0" smtClean="0">
                <a:solidFill>
                  <a:srgbClr val="3366FF"/>
                </a:solidFill>
              </a:rPr>
              <a:t>soft attention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Performs </a:t>
            </a:r>
            <a:r>
              <a:rPr lang="en-US" b="1" dirty="0" smtClean="0">
                <a:solidFill>
                  <a:srgbClr val="3366FF"/>
                </a:solidFill>
              </a:rPr>
              <a:t>multiple lookups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>
                <a:solidFill>
                  <a:srgbClr val="3366FF"/>
                </a:solidFill>
              </a:rPr>
              <a:t>(hops) on memory</a:t>
            </a:r>
            <a:endParaRPr lang="en-US" dirty="0">
              <a:solidFill>
                <a:srgbClr val="3366FF"/>
              </a:solidFill>
            </a:endParaRPr>
          </a:p>
          <a:p>
            <a:pPr lvl="1"/>
            <a:r>
              <a:rPr lang="en-US" dirty="0">
                <a:solidFill>
                  <a:srgbClr val="3366FF"/>
                </a:solidFill>
              </a:rPr>
              <a:t>End-to-end training with </a:t>
            </a:r>
            <a:r>
              <a:rPr lang="en-US" b="1" dirty="0" err="1" smtClean="0">
                <a:solidFill>
                  <a:srgbClr val="3366FF"/>
                </a:solidFill>
              </a:rPr>
              <a:t>backpropagation</a:t>
            </a:r>
            <a:endParaRPr lang="en-US" b="1" dirty="0" smtClean="0">
              <a:solidFill>
                <a:srgbClr val="3366FF"/>
              </a:solidFill>
            </a:endParaRPr>
          </a:p>
          <a:p>
            <a:pPr lvl="1"/>
            <a:r>
              <a:rPr lang="en-US" dirty="0">
                <a:solidFill>
                  <a:srgbClr val="3366FF"/>
                </a:solidFill>
                <a:sym typeface="Wingdings"/>
              </a:rPr>
              <a:t>Only need supervision on the final output </a:t>
            </a:r>
            <a:endParaRPr lang="en-US" dirty="0" smtClean="0">
              <a:solidFill>
                <a:srgbClr val="3366FF"/>
              </a:solidFill>
            </a:endParaRPr>
          </a:p>
          <a:p>
            <a:pPr marL="349250" lvl="1" indent="0">
              <a:buNone/>
            </a:pPr>
            <a:endParaRPr lang="en-US" b="1" dirty="0" smtClean="0"/>
          </a:p>
          <a:p>
            <a:r>
              <a:rPr lang="en-US" dirty="0"/>
              <a:t>It is based on “Memory Networks” by </a:t>
            </a:r>
            <a:br>
              <a:rPr lang="en-US" dirty="0"/>
            </a:br>
            <a:r>
              <a:rPr lang="en-US" dirty="0"/>
              <a:t>[Weston, Chopra &amp; </a:t>
            </a:r>
            <a:r>
              <a:rPr lang="en-US" dirty="0" err="1"/>
              <a:t>Bordes</a:t>
            </a:r>
            <a:r>
              <a:rPr lang="en-US" dirty="0"/>
              <a:t> ICLR 2015</a:t>
            </a:r>
            <a:r>
              <a:rPr lang="en-US" dirty="0" smtClean="0"/>
              <a:t>] but that had:</a:t>
            </a:r>
            <a:endParaRPr lang="en-US" dirty="0"/>
          </a:p>
          <a:p>
            <a:pPr lvl="1"/>
            <a:r>
              <a:rPr lang="en-US" dirty="0"/>
              <a:t>Hard attention</a:t>
            </a:r>
          </a:p>
          <a:p>
            <a:pPr lvl="1"/>
            <a:r>
              <a:rPr lang="en-US" dirty="0"/>
              <a:t>requires explicit supervision of attention during training</a:t>
            </a:r>
          </a:p>
          <a:p>
            <a:pPr lvl="1"/>
            <a:r>
              <a:rPr lang="en-US" dirty="0"/>
              <a:t>Only feasible for simple tasks</a:t>
            </a:r>
          </a:p>
          <a:p>
            <a:pPr marL="349250" lvl="1" indent="0">
              <a:buNone/>
            </a:pPr>
            <a:endParaRPr lang="en-US" b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102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4902359" y="2343021"/>
            <a:ext cx="2187693" cy="3591973"/>
          </a:xfrm>
          <a:prstGeom prst="roundRect">
            <a:avLst>
              <a:gd name="adj" fmla="val 6986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2127532" y="2343021"/>
            <a:ext cx="2403163" cy="3591973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2704" y="3933525"/>
            <a:ext cx="1505926" cy="288935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Memory Module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254681" y="3626123"/>
            <a:ext cx="1592987" cy="1011141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Controller module</a:t>
            </a:r>
            <a:endParaRPr lang="en-US" sz="2400" dirty="0">
              <a:latin typeface="Avenir Book"/>
              <a:cs typeface="Avenir Book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176753" y="5724226"/>
            <a:ext cx="0" cy="569362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508720" y="6236407"/>
            <a:ext cx="1327350" cy="288935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venir Book"/>
                <a:cs typeface="Avenir Book"/>
              </a:rPr>
              <a:t>Input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MemN2N architecture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21872" y="1303393"/>
            <a:ext cx="3464597" cy="1173183"/>
            <a:chOff x="5321872" y="1303393"/>
            <a:chExt cx="3464597" cy="1173183"/>
          </a:xfrm>
        </p:grpSpPr>
        <p:sp>
          <p:nvSpPr>
            <p:cNvPr id="78" name="Rectangle 77"/>
            <p:cNvSpPr/>
            <p:nvPr/>
          </p:nvSpPr>
          <p:spPr>
            <a:xfrm>
              <a:off x="5321872" y="1541316"/>
              <a:ext cx="1327350" cy="288935"/>
            </a:xfrm>
            <a:prstGeom prst="rect">
              <a:avLst/>
            </a:prstGeom>
            <a:ln w="12700" cmpd="sng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venir Book"/>
                  <a:cs typeface="Avenir Book"/>
                </a:rPr>
                <a:t>Output</a:t>
              </a:r>
              <a:endParaRPr lang="en-US" sz="2000" dirty="0">
                <a:latin typeface="Avenir Book"/>
                <a:cs typeface="Avenir Book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5979836" y="1882622"/>
              <a:ext cx="1710" cy="593954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314802" y="1303393"/>
              <a:ext cx="1471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venir Book"/>
                  <a:cs typeface="Avenir Book"/>
                </a:rPr>
                <a:t>supervision</a:t>
              </a:r>
            </a:p>
          </p:txBody>
        </p:sp>
        <p:cxnSp>
          <p:nvCxnSpPr>
            <p:cNvPr id="45" name="Curved Connector 44"/>
            <p:cNvCxnSpPr/>
            <p:nvPr/>
          </p:nvCxnSpPr>
          <p:spPr>
            <a:xfrm rot="10800000" flipV="1">
              <a:off x="6434836" y="1526032"/>
              <a:ext cx="879966" cy="17471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6" name="Picture 45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5" y="5168908"/>
            <a:ext cx="389433" cy="412799"/>
          </a:xfrm>
          <a:prstGeom prst="rect">
            <a:avLst/>
          </a:prstGeom>
        </p:spPr>
      </p:pic>
      <p:cxnSp>
        <p:nvCxnSpPr>
          <p:cNvPr id="32" name="Elbow Connector 31"/>
          <p:cNvCxnSpPr/>
          <p:nvPr/>
        </p:nvCxnSpPr>
        <p:spPr>
          <a:xfrm rot="5400000" flipH="1" flipV="1">
            <a:off x="4249194" y="4562089"/>
            <a:ext cx="654700" cy="2808297"/>
          </a:xfrm>
          <a:prstGeom prst="bentConnector3">
            <a:avLst>
              <a:gd name="adj1" fmla="val 29339"/>
            </a:avLst>
          </a:prstGeom>
          <a:ln w="12700" cmpd="sng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5391134"/>
            <a:ext cx="1981755" cy="2932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782198" y="2590269"/>
            <a:ext cx="3381373" cy="1401538"/>
            <a:chOff x="2782198" y="2590269"/>
            <a:chExt cx="3381373" cy="1401538"/>
          </a:xfrm>
        </p:grpSpPr>
        <p:pic>
          <p:nvPicPr>
            <p:cNvPr id="23" name="Picture 22" descr="gif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811" y="2590269"/>
              <a:ext cx="365760" cy="372932"/>
            </a:xfrm>
            <a:prstGeom prst="rect">
              <a:avLst/>
            </a:prstGeom>
          </p:spPr>
        </p:pic>
        <p:cxnSp>
          <p:nvCxnSpPr>
            <p:cNvPr id="51" name="Straight Arrow Connector 50"/>
            <p:cNvCxnSpPr/>
            <p:nvPr/>
          </p:nvCxnSpPr>
          <p:spPr>
            <a:xfrm flipV="1">
              <a:off x="5979836" y="3029318"/>
              <a:ext cx="1710" cy="593954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 rot="480758">
              <a:off x="2782198" y="3717316"/>
              <a:ext cx="2921281" cy="274491"/>
              <a:chOff x="7387347" y="5729664"/>
              <a:chExt cx="1442898" cy="274491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7530132" y="5729664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venir Book"/>
                    <a:cs typeface="Avenir Book"/>
                  </a:rPr>
                  <a:t>addressing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 rot="10147992">
              <a:off x="2799574" y="2723232"/>
              <a:ext cx="2921281" cy="305080"/>
              <a:chOff x="7387347" y="5741043"/>
              <a:chExt cx="1442898" cy="305080"/>
            </a:xfrm>
          </p:grpSpPr>
          <p:sp>
            <p:nvSpPr>
              <p:cNvPr id="107" name="Rectangle 106"/>
              <p:cNvSpPr/>
              <p:nvPr/>
            </p:nvSpPr>
            <p:spPr>
              <a:xfrm rot="10712257">
                <a:off x="8138987" y="5771632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venir Book"/>
                    <a:cs typeface="Avenir Book"/>
                  </a:rPr>
                  <a:t>read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  <p:cxnSp>
            <p:nvCxnSpPr>
              <p:cNvPr id="108" name="Straight Arrow Connector 107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2803843" y="3846937"/>
            <a:ext cx="3357198" cy="1473672"/>
            <a:chOff x="2803843" y="3846937"/>
            <a:chExt cx="3357198" cy="1473672"/>
          </a:xfrm>
        </p:grpSpPr>
        <p:pic>
          <p:nvPicPr>
            <p:cNvPr id="47" name="Picture 46" descr="gif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341" y="3846937"/>
              <a:ext cx="360700" cy="367773"/>
            </a:xfrm>
            <a:prstGeom prst="rect">
              <a:avLst/>
            </a:prstGeom>
          </p:spPr>
        </p:pic>
        <p:cxnSp>
          <p:nvCxnSpPr>
            <p:cNvPr id="50" name="Straight Arrow Connector 49"/>
            <p:cNvCxnSpPr/>
            <p:nvPr/>
          </p:nvCxnSpPr>
          <p:spPr>
            <a:xfrm flipV="1">
              <a:off x="5979836" y="4409532"/>
              <a:ext cx="1710" cy="632486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rot="480758">
              <a:off x="2803843" y="5046118"/>
              <a:ext cx="2921281" cy="274491"/>
              <a:chOff x="7387347" y="5729664"/>
              <a:chExt cx="1442898" cy="274491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7530132" y="5729664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venir Book"/>
                    <a:cs typeface="Avenir Book"/>
                  </a:rPr>
                  <a:t>addressing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  <p:cxnSp>
            <p:nvCxnSpPr>
              <p:cNvPr id="111" name="Straight Arrow Connector 110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 rot="10147992">
              <a:off x="2806189" y="4059549"/>
              <a:ext cx="2921281" cy="305080"/>
              <a:chOff x="7387347" y="5741043"/>
              <a:chExt cx="1442898" cy="305080"/>
            </a:xfrm>
          </p:grpSpPr>
          <p:sp>
            <p:nvSpPr>
              <p:cNvPr id="113" name="Rectangle 112"/>
              <p:cNvSpPr/>
              <p:nvPr/>
            </p:nvSpPr>
            <p:spPr>
              <a:xfrm rot="10712257">
                <a:off x="8138987" y="5771632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venir Book"/>
                    <a:cs typeface="Avenir Book"/>
                  </a:rPr>
                  <a:t>read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  <p:cxnSp>
            <p:nvCxnSpPr>
              <p:cNvPr id="114" name="Straight Arrow Connector 113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99824" y="5191772"/>
            <a:ext cx="4613287" cy="1398579"/>
            <a:chOff x="99824" y="5191772"/>
            <a:chExt cx="4613287" cy="1398579"/>
          </a:xfrm>
        </p:grpSpPr>
        <p:sp>
          <p:nvSpPr>
            <p:cNvPr id="117" name="TextBox 116"/>
            <p:cNvSpPr txBox="1"/>
            <p:nvPr/>
          </p:nvSpPr>
          <p:spPr>
            <a:xfrm>
              <a:off x="99824" y="5882465"/>
              <a:ext cx="2027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Memory vectors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 (unordered)</a:t>
              </a:r>
              <a:endParaRPr lang="en-US" sz="20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118" name="Curved Connector 117"/>
            <p:cNvCxnSpPr/>
            <p:nvPr/>
          </p:nvCxnSpPr>
          <p:spPr>
            <a:xfrm flipV="1">
              <a:off x="1960408" y="5845112"/>
              <a:ext cx="699206" cy="507975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2002741" y="5191772"/>
              <a:ext cx="2710370" cy="672667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601576" y="5034895"/>
            <a:ext cx="2509594" cy="1672135"/>
            <a:chOff x="2916394" y="5241580"/>
            <a:chExt cx="2509594" cy="1672135"/>
          </a:xfrm>
        </p:grpSpPr>
        <p:sp>
          <p:nvSpPr>
            <p:cNvPr id="38" name="TextBox 37"/>
            <p:cNvSpPr txBox="1"/>
            <p:nvPr/>
          </p:nvSpPr>
          <p:spPr>
            <a:xfrm>
              <a:off x="3749654" y="6205829"/>
              <a:ext cx="16763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Internal state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vector</a:t>
              </a:r>
              <a:endParaRPr lang="en-US" sz="20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39" name="Curved Connector 38"/>
            <p:cNvCxnSpPr>
              <a:stCxn id="38" idx="1"/>
            </p:cNvCxnSpPr>
            <p:nvPr/>
          </p:nvCxnSpPr>
          <p:spPr>
            <a:xfrm rot="10800000">
              <a:off x="3294654" y="5930912"/>
              <a:ext cx="455000" cy="628861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2916394" y="5241580"/>
              <a:ext cx="783456" cy="672667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38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/>
          <p:cNvSpPr/>
          <p:nvPr/>
        </p:nvSpPr>
        <p:spPr>
          <a:xfrm>
            <a:off x="2528738" y="1832643"/>
            <a:ext cx="4180759" cy="4163112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Module</a:t>
            </a:r>
            <a:endParaRPr lang="en-US" dirty="0"/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4116386" y="4452324"/>
            <a:ext cx="1466596" cy="435234"/>
          </a:xfrm>
          <a:prstGeom prst="round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Book"/>
                <a:cs typeface="Avenir Book"/>
              </a:rPr>
              <a:t>Dot Product</a:t>
            </a:r>
            <a:endParaRPr lang="en-US" sz="1600" dirty="0">
              <a:latin typeface="Avenir Book"/>
              <a:cs typeface="Avenir Book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0260" y="4665674"/>
            <a:ext cx="1277758" cy="0"/>
          </a:xfrm>
          <a:prstGeom prst="straightConnector1">
            <a:avLst/>
          </a:prstGeom>
          <a:ln w="28575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42193" y="4977630"/>
            <a:ext cx="0" cy="228600"/>
          </a:xfrm>
          <a:prstGeom prst="straightConnector1">
            <a:avLst/>
          </a:prstGeom>
          <a:ln w="28575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893374" y="2912736"/>
            <a:ext cx="1912620" cy="1453014"/>
            <a:chOff x="3893374" y="2912736"/>
            <a:chExt cx="1912620" cy="1453014"/>
          </a:xfrm>
        </p:grpSpPr>
        <p:sp>
          <p:nvSpPr>
            <p:cNvPr id="11" name="Rounded Rectangle 10"/>
            <p:cNvSpPr/>
            <p:nvPr/>
          </p:nvSpPr>
          <p:spPr>
            <a:xfrm>
              <a:off x="4362875" y="3626904"/>
              <a:ext cx="973619" cy="438912"/>
            </a:xfrm>
            <a:prstGeom prst="round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venir Book"/>
                  <a:cs typeface="Avenir Book"/>
                </a:rPr>
                <a:t>Softmax</a:t>
              </a:r>
              <a:endParaRPr lang="en-US" sz="1600" dirty="0">
                <a:latin typeface="Avenir Book"/>
                <a:cs typeface="Avenir Book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847324" y="3305510"/>
              <a:ext cx="0" cy="22860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49684" y="4137150"/>
              <a:ext cx="0" cy="22860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6" name="Picture 85" descr="gif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374" y="2912736"/>
              <a:ext cx="1912620" cy="327660"/>
            </a:xfrm>
            <a:prstGeom prst="rect">
              <a:avLst/>
            </a:prstGeom>
          </p:spPr>
        </p:pic>
      </p:grpSp>
      <p:pic>
        <p:nvPicPr>
          <p:cNvPr id="119" name="Picture 118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42" y="5256230"/>
            <a:ext cx="2238682" cy="331262"/>
          </a:xfrm>
          <a:prstGeom prst="rect">
            <a:avLst/>
          </a:prstGeom>
        </p:spPr>
      </p:pic>
      <p:pic>
        <p:nvPicPr>
          <p:cNvPr id="120" name="Picture 119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00" y="4452324"/>
            <a:ext cx="299957" cy="37708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524795" y="2087317"/>
            <a:ext cx="5379746" cy="3350578"/>
            <a:chOff x="3524795" y="2087317"/>
            <a:chExt cx="5379746" cy="3350578"/>
          </a:xfrm>
        </p:grpSpPr>
        <p:sp>
          <p:nvSpPr>
            <p:cNvPr id="14" name="Rounded Rectangle 13"/>
            <p:cNvSpPr>
              <a:spLocks noChangeAspect="1"/>
            </p:cNvSpPr>
            <p:nvPr/>
          </p:nvSpPr>
          <p:spPr>
            <a:xfrm>
              <a:off x="3971032" y="2087317"/>
              <a:ext cx="1757304" cy="438912"/>
            </a:xfrm>
            <a:prstGeom prst="round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venir Book"/>
                  <a:cs typeface="Avenir Book"/>
                </a:rPr>
                <a:t>Weighted Sum</a:t>
              </a:r>
              <a:endParaRPr lang="en-US" sz="1600" dirty="0">
                <a:latin typeface="Avenir Book"/>
                <a:cs typeface="Avenir Book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rot="10800000" flipH="1">
              <a:off x="3524795" y="2306773"/>
              <a:ext cx="258633" cy="3131122"/>
            </a:xfrm>
            <a:prstGeom prst="curvedConnector3">
              <a:avLst>
                <a:gd name="adj1" fmla="val -266942"/>
              </a:avLst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868883" y="2343525"/>
              <a:ext cx="1159135" cy="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847323" y="2628254"/>
              <a:ext cx="0" cy="22860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117700" y="3328237"/>
              <a:ext cx="17868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To controller</a:t>
              </a:r>
            </a:p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(added to </a:t>
              </a:r>
            </a:p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controller state)</a:t>
              </a:r>
              <a:endParaRPr lang="en-US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115" name="Curved Connector 114"/>
            <p:cNvCxnSpPr/>
            <p:nvPr/>
          </p:nvCxnSpPr>
          <p:spPr>
            <a:xfrm rot="16200000" flipV="1">
              <a:off x="7714704" y="3009091"/>
              <a:ext cx="533349" cy="59489"/>
            </a:xfrm>
            <a:prstGeom prst="curvedConnector3">
              <a:avLst>
                <a:gd name="adj1" fmla="val 50000"/>
              </a:avLst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21" name="Picture 120" descr="gif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211" y="2087317"/>
              <a:ext cx="1146263" cy="722767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128223" y="4640869"/>
            <a:ext cx="5904808" cy="2018974"/>
            <a:chOff x="3128223" y="4640869"/>
            <a:chExt cx="5904808" cy="2018974"/>
          </a:xfrm>
        </p:grpSpPr>
        <p:sp>
          <p:nvSpPr>
            <p:cNvPr id="109" name="TextBox 108"/>
            <p:cNvSpPr txBox="1"/>
            <p:nvPr/>
          </p:nvSpPr>
          <p:spPr>
            <a:xfrm>
              <a:off x="6820400" y="5215810"/>
              <a:ext cx="22126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Addressing signal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(controller 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state vector)</a:t>
              </a:r>
              <a:endParaRPr lang="en-US" sz="20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28223" y="6259733"/>
              <a:ext cx="2027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Memory vectors</a:t>
              </a:r>
              <a:endParaRPr lang="en-US" sz="20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30" name="Curved Connector 29"/>
            <p:cNvCxnSpPr>
              <a:stCxn id="29" idx="0"/>
            </p:cNvCxnSpPr>
            <p:nvPr/>
          </p:nvCxnSpPr>
          <p:spPr>
            <a:xfrm rot="5400000" flipH="1" flipV="1">
              <a:off x="4188490" y="5603340"/>
              <a:ext cx="609981" cy="702806"/>
            </a:xfrm>
            <a:prstGeom prst="curvedConnector3">
              <a:avLst>
                <a:gd name="adj1" fmla="val 50000"/>
              </a:avLst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/>
            <p:nvPr/>
          </p:nvCxnSpPr>
          <p:spPr>
            <a:xfrm rot="16200000" flipV="1">
              <a:off x="7496776" y="4673810"/>
              <a:ext cx="574941" cy="509059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08278" y="2587492"/>
            <a:ext cx="3575150" cy="646331"/>
            <a:chOff x="208278" y="2587492"/>
            <a:chExt cx="3575150" cy="646331"/>
          </a:xfrm>
        </p:grpSpPr>
        <p:sp>
          <p:nvSpPr>
            <p:cNvPr id="37" name="TextBox 36"/>
            <p:cNvSpPr txBox="1"/>
            <p:nvPr/>
          </p:nvSpPr>
          <p:spPr>
            <a:xfrm>
              <a:off x="208278" y="2587492"/>
              <a:ext cx="2009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Attention weights</a:t>
              </a:r>
            </a:p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/ Soft address</a:t>
              </a:r>
              <a:endParaRPr lang="en-US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38" name="Curved Connector 37"/>
            <p:cNvCxnSpPr>
              <a:stCxn id="37" idx="3"/>
            </p:cNvCxnSpPr>
            <p:nvPr/>
          </p:nvCxnSpPr>
          <p:spPr>
            <a:xfrm>
              <a:off x="2217412" y="2910658"/>
              <a:ext cx="1566016" cy="107387"/>
            </a:xfrm>
            <a:prstGeom prst="curvedConnector3">
              <a:avLst>
                <a:gd name="adj1" fmla="val 50000"/>
              </a:avLst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779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28390" y="6174062"/>
            <a:ext cx="1283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venir Book"/>
                <a:cs typeface="Avenir Book"/>
              </a:rPr>
              <a:t>Question</a:t>
            </a:r>
            <a:endParaRPr lang="en-US" sz="20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49032" y="5762845"/>
            <a:ext cx="1497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aramond"/>
              </a:rPr>
              <a:t>Where is </a:t>
            </a:r>
            <a:r>
              <a:rPr lang="en-US" dirty="0" smtClean="0">
                <a:solidFill>
                  <a:prstClr val="black"/>
                </a:solidFill>
                <a:latin typeface="Garamond"/>
              </a:rPr>
              <a:t>Sam?</a:t>
            </a:r>
            <a:endParaRPr lang="en-US" dirty="0">
              <a:solidFill>
                <a:prstClr val="black"/>
              </a:solidFill>
              <a:latin typeface="Garamon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4258" y="6374117"/>
            <a:ext cx="1454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Input story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499107" y="2074038"/>
            <a:ext cx="2187693" cy="3112163"/>
          </a:xfrm>
          <a:prstGeom prst="roundRect">
            <a:avLst>
              <a:gd name="adj" fmla="val 6986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53826" y="2074038"/>
            <a:ext cx="5484993" cy="3112163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>
            <a:endCxn id="89" idx="3"/>
          </p:cNvCxnSpPr>
          <p:nvPr/>
        </p:nvCxnSpPr>
        <p:spPr>
          <a:xfrm flipH="1">
            <a:off x="4455504" y="4124405"/>
            <a:ext cx="2919482" cy="0"/>
          </a:xfrm>
          <a:prstGeom prst="straightConnector1">
            <a:avLst/>
          </a:prstGeom>
          <a:ln w="19050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29166" y="1634455"/>
            <a:ext cx="2861992" cy="288935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latin typeface="Avenir Book"/>
                <a:cs typeface="Avenir Book"/>
              </a:rPr>
              <a:t>Memory Module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7441011" y="3377136"/>
            <a:ext cx="1693098" cy="288935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Controller</a:t>
            </a:r>
          </a:p>
          <a:p>
            <a:pPr algn="ctr"/>
            <a:endParaRPr lang="en-US" sz="2400" dirty="0" smtClean="0">
              <a:latin typeface="Avenir Book"/>
              <a:cs typeface="Avenir Book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174890" y="5011739"/>
            <a:ext cx="743415" cy="706637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65037" y="5011739"/>
            <a:ext cx="0" cy="746412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29968" y="5011739"/>
            <a:ext cx="864032" cy="76036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02273" y="1351426"/>
            <a:ext cx="838691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aramond"/>
              </a:rPr>
              <a:t>kitchen</a:t>
            </a:r>
            <a:endParaRPr lang="en-US" dirty="0">
              <a:solidFill>
                <a:prstClr val="black"/>
              </a:solidFill>
              <a:latin typeface="Garamond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658881" y="4541436"/>
            <a:ext cx="0" cy="131623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29474" y="3622031"/>
            <a:ext cx="0" cy="91940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429474" y="2821574"/>
            <a:ext cx="0" cy="28946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rot="10800000" flipH="1">
            <a:off x="2310385" y="2572215"/>
            <a:ext cx="282455" cy="2186437"/>
          </a:xfrm>
          <a:prstGeom prst="curvedConnector3">
            <a:avLst>
              <a:gd name="adj1" fmla="val -184083"/>
            </a:avLst>
          </a:prstGeom>
          <a:ln w="19050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3596003" y="2603814"/>
            <a:ext cx="3778982" cy="9791"/>
          </a:xfrm>
          <a:prstGeom prst="straightConnector1">
            <a:avLst/>
          </a:prstGeom>
          <a:ln w="19050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7658168" y="2821574"/>
            <a:ext cx="713" cy="1033409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651087" y="1720758"/>
            <a:ext cx="0" cy="648972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255822" y="135173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venir Book"/>
                <a:cs typeface="Avenir Book"/>
              </a:rPr>
              <a:t>Answer</a:t>
            </a:r>
            <a:endParaRPr lang="en-US" sz="20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89" name="Rounded Rectangle 88"/>
          <p:cNvSpPr>
            <a:spLocks noChangeAspect="1"/>
          </p:cNvSpPr>
          <p:nvPr/>
        </p:nvSpPr>
        <p:spPr>
          <a:xfrm>
            <a:off x="2404386" y="3947936"/>
            <a:ext cx="2051118" cy="352938"/>
          </a:xfrm>
          <a:prstGeom prst="round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venir Book"/>
                <a:cs typeface="Avenir Book"/>
              </a:rPr>
              <a:t>Dot </a:t>
            </a:r>
            <a:r>
              <a:rPr lang="en-US" sz="1400" dirty="0">
                <a:latin typeface="Avenir Book"/>
                <a:cs typeface="Avenir Book"/>
              </a:rPr>
              <a:t>p</a:t>
            </a:r>
            <a:r>
              <a:rPr lang="en-US" sz="1400" dirty="0" smtClean="0">
                <a:latin typeface="Avenir Book"/>
                <a:cs typeface="Avenir Book"/>
              </a:rPr>
              <a:t>roduct + softmax</a:t>
            </a:r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96" name="Rounded Rectangle 95"/>
          <p:cNvSpPr>
            <a:spLocks noChangeAspect="1"/>
          </p:cNvSpPr>
          <p:nvPr/>
        </p:nvSpPr>
        <p:spPr>
          <a:xfrm>
            <a:off x="2712377" y="2393906"/>
            <a:ext cx="1427810" cy="356616"/>
          </a:xfrm>
          <a:prstGeom prst="round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venir Book"/>
                <a:cs typeface="Avenir Book"/>
              </a:rPr>
              <a:t>Weighted Sum</a:t>
            </a:r>
            <a:endParaRPr lang="en-US" sz="1400" dirty="0">
              <a:latin typeface="Avenir Book"/>
              <a:cs typeface="Avenir Book"/>
            </a:endParaRPr>
          </a:p>
        </p:txBody>
      </p:sp>
      <p:pic>
        <p:nvPicPr>
          <p:cNvPr id="104" name="Picture 103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96" y="3182536"/>
            <a:ext cx="1884956" cy="356303"/>
          </a:xfrm>
          <a:prstGeom prst="rect">
            <a:avLst/>
          </a:prstGeom>
        </p:spPr>
      </p:pic>
      <p:sp>
        <p:nvSpPr>
          <p:cNvPr id="106" name="Rounded Rectangle 105"/>
          <p:cNvSpPr>
            <a:spLocks noChangeAspect="1"/>
          </p:cNvSpPr>
          <p:nvPr/>
        </p:nvSpPr>
        <p:spPr>
          <a:xfrm>
            <a:off x="4371952" y="2237070"/>
            <a:ext cx="2814860" cy="356616"/>
          </a:xfrm>
          <a:prstGeom prst="round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109" name="Title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Answering</a:t>
            </a:r>
            <a:endParaRPr lang="en-US" dirty="0"/>
          </a:p>
        </p:txBody>
      </p:sp>
      <p:pic>
        <p:nvPicPr>
          <p:cNvPr id="110" name="Picture 109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36" y="4593309"/>
            <a:ext cx="1975851" cy="375775"/>
          </a:xfrm>
          <a:prstGeom prst="rect">
            <a:avLst/>
          </a:prstGeom>
        </p:spPr>
      </p:pic>
      <p:pic>
        <p:nvPicPr>
          <p:cNvPr id="111" name="Picture 110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91" y="2306463"/>
            <a:ext cx="2493799" cy="226320"/>
          </a:xfrm>
          <a:prstGeom prst="rect">
            <a:avLst/>
          </a:prstGeom>
        </p:spPr>
      </p:pic>
      <p:pic>
        <p:nvPicPr>
          <p:cNvPr id="112" name="Picture 111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51" y="4008267"/>
            <a:ext cx="389433" cy="412799"/>
          </a:xfrm>
          <a:prstGeom prst="rect">
            <a:avLst/>
          </a:prstGeom>
        </p:spPr>
      </p:pic>
      <p:pic>
        <p:nvPicPr>
          <p:cNvPr id="115" name="Picture 114" descr="gif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4" y="2382749"/>
            <a:ext cx="360700" cy="3677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27684" y="5641247"/>
            <a:ext cx="12747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2: Sam went 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to kitchen</a:t>
            </a:r>
            <a:endParaRPr lang="en-US" dirty="0">
              <a:solidFill>
                <a:prstClr val="black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4216" y="5641247"/>
            <a:ext cx="14542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1: Sam moved</a:t>
            </a:r>
            <a:br>
              <a:rPr lang="en-US" dirty="0" smtClean="0">
                <a:solidFill>
                  <a:prstClr val="black"/>
                </a:solidFill>
                <a:latin typeface="Garamond"/>
              </a:rPr>
            </a:br>
            <a:r>
              <a:rPr lang="en-US" dirty="0" smtClean="0">
                <a:solidFill>
                  <a:prstClr val="black"/>
                </a:solidFill>
                <a:latin typeface="Garamond"/>
              </a:rPr>
              <a:t> to </a:t>
            </a:r>
            <a:r>
              <a:rPr lang="en-US" dirty="0">
                <a:solidFill>
                  <a:prstClr val="black"/>
                </a:solidFill>
                <a:latin typeface="Garamond"/>
              </a:rPr>
              <a:t>garden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2573" y="5641247"/>
            <a:ext cx="13532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3: Sam drops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 apple there</a:t>
            </a:r>
            <a:endParaRPr lang="en-US" dirty="0">
              <a:solidFill>
                <a:prstClr val="black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5989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7" grpId="0"/>
      <p:bldP spid="89" grpId="0" animBg="1"/>
      <p:bldP spid="96" grpId="0" animBg="1"/>
      <p:bldP spid="10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57201" y="5029192"/>
            <a:ext cx="8229600" cy="1452970"/>
          </a:xfrm>
          <a:prstGeom prst="roundRect">
            <a:avLst>
              <a:gd name="adj" fmla="val 6986"/>
            </a:avLst>
          </a:prstGeom>
          <a:solidFill>
            <a:schemeClr val="accent3">
              <a:lumMod val="20000"/>
              <a:lumOff val="80000"/>
            </a:schemeClr>
          </a:solidFill>
          <a:ln w="12700" cmpd="sng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57200" y="2669800"/>
            <a:ext cx="8229600" cy="1263546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Vectors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199" y="1318050"/>
            <a:ext cx="8229601" cy="126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E.g.) constructing memory vectors with Bag-of-Words (</a:t>
            </a:r>
            <a:r>
              <a:rPr lang="en-US" sz="2400" dirty="0" err="1" smtClean="0"/>
              <a:t>BoW</a:t>
            </a:r>
            <a:r>
              <a:rPr lang="en-US" sz="2400" dirty="0" smtClean="0"/>
              <a:t>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/>
              <a:t>E</a:t>
            </a:r>
            <a:r>
              <a:rPr lang="en-US" sz="2000" dirty="0" smtClean="0"/>
              <a:t>mbed each word </a:t>
            </a:r>
            <a:endParaRPr lang="en-US" sz="20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Sum embedding vectors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199" y="4387970"/>
            <a:ext cx="822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E.g.)</a:t>
            </a:r>
            <a:r>
              <a:rPr lang="en-US" sz="2000" b="1" dirty="0" smtClean="0"/>
              <a:t> </a:t>
            </a:r>
            <a:r>
              <a:rPr lang="en-US" sz="2400" b="1" dirty="0" smtClean="0"/>
              <a:t>temporal structure:</a:t>
            </a:r>
            <a:r>
              <a:rPr lang="en-US" sz="2400" dirty="0" smtClean="0"/>
              <a:t> </a:t>
            </a:r>
            <a:r>
              <a:rPr lang="en-US" sz="2000" dirty="0"/>
              <a:t>s</a:t>
            </a:r>
            <a:r>
              <a:rPr lang="en-US" sz="2000" dirty="0" smtClean="0"/>
              <a:t>pecial </a:t>
            </a:r>
            <a:r>
              <a:rPr lang="en-US" sz="2000" dirty="0"/>
              <a:t>words for </a:t>
            </a:r>
            <a:r>
              <a:rPr lang="en-US" sz="2000" dirty="0" smtClean="0"/>
              <a:t>time and include </a:t>
            </a:r>
            <a:r>
              <a:rPr lang="en-US" sz="2000" dirty="0"/>
              <a:t>them in </a:t>
            </a:r>
            <a:r>
              <a:rPr lang="en-US" sz="2000" dirty="0" err="1"/>
              <a:t>BoW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6799468" y="3459214"/>
            <a:ext cx="2010810" cy="288936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81BD"/>
                </a:solidFill>
                <a:latin typeface="Avenir Book"/>
                <a:cs typeface="Avenir Book"/>
              </a:rPr>
              <a:t>Memory Vector</a:t>
            </a:r>
            <a:endParaRPr lang="en-US" dirty="0">
              <a:solidFill>
                <a:srgbClr val="4F81BD"/>
              </a:solidFill>
              <a:latin typeface="Avenir Book"/>
              <a:cs typeface="Avenir Book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0660" y="3459214"/>
            <a:ext cx="2570624" cy="288068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Avenir Book"/>
                <a:cs typeface="Avenir Book"/>
              </a:rPr>
              <a:t>Embedding Vectors</a:t>
            </a:r>
            <a:endParaRPr lang="en-US" dirty="0">
              <a:solidFill>
                <a:schemeClr val="accent1"/>
              </a:solidFill>
              <a:latin typeface="Avenir Book"/>
              <a:cs typeface="Avenir Book"/>
            </a:endParaRPr>
          </a:p>
        </p:txBody>
      </p:sp>
      <p:sp>
        <p:nvSpPr>
          <p:cNvPr id="19" name="Left Brace 18"/>
          <p:cNvSpPr/>
          <p:nvPr/>
        </p:nvSpPr>
        <p:spPr>
          <a:xfrm rot="16200000" flipV="1">
            <a:off x="5228810" y="2063868"/>
            <a:ext cx="226762" cy="2563062"/>
          </a:xfrm>
          <a:prstGeom prst="leftBrace">
            <a:avLst>
              <a:gd name="adj1" fmla="val 3683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Garamon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7267574" y="3232018"/>
            <a:ext cx="246955" cy="226762"/>
          </a:xfrm>
          <a:prstGeom prst="straightConnector1">
            <a:avLst/>
          </a:prstGeom>
          <a:ln w="12700" cmpd="sng">
            <a:solidFill>
              <a:srgbClr val="4F81BD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358236" y="5375788"/>
            <a:ext cx="1980180" cy="288935"/>
          </a:xfrm>
          <a:prstGeom prst="rect">
            <a:avLst/>
          </a:prstGeom>
          <a:solidFill>
            <a:srgbClr val="EBF1DE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81BD"/>
                </a:solidFill>
                <a:latin typeface="Avenir Book"/>
                <a:cs typeface="Avenir Book"/>
              </a:rPr>
              <a:t>Time embedding</a:t>
            </a:r>
            <a:endParaRPr lang="en-US" dirty="0">
              <a:solidFill>
                <a:srgbClr val="4F81BD"/>
              </a:solidFill>
              <a:latin typeface="Avenir Book"/>
              <a:cs typeface="Avenir Book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7332729" y="5678991"/>
            <a:ext cx="65542" cy="360880"/>
          </a:xfrm>
          <a:prstGeom prst="straightConnector1">
            <a:avLst/>
          </a:prstGeom>
          <a:ln w="12700" cmpd="sng">
            <a:solidFill>
              <a:srgbClr val="4F81BD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858000"/>
            <a:ext cx="1689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\text{1: ``Sam drops apple''}\</a:t>
            </a:r>
            <a:r>
              <a:rPr lang="en-US" dirty="0" err="1"/>
              <a:t>rightarrow</a:t>
            </a:r>
            <a:r>
              <a:rPr lang="en-US" dirty="0"/>
              <a:t> v_\text{{\color{Red} Sam}} + v_\text{{\color{Red} drops}} + v_\text{{\color{Red} apple}} + v_\text{{\color{</a:t>
            </a:r>
            <a:r>
              <a:rPr lang="en-US" dirty="0" err="1"/>
              <a:t>DarkGreen</a:t>
            </a:r>
            <a:r>
              <a:rPr lang="en-US" dirty="0"/>
              <a:t>} 1}} = m_1 </a:t>
            </a:r>
          </a:p>
        </p:txBody>
      </p:sp>
      <p:pic>
        <p:nvPicPr>
          <p:cNvPr id="37" name="Picture 36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12" y="2905185"/>
            <a:ext cx="6191814" cy="30401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672026" y="2754153"/>
            <a:ext cx="2014773" cy="993129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9752" y="5003536"/>
            <a:ext cx="6820203" cy="1401658"/>
            <a:chOff x="769752" y="5003536"/>
            <a:chExt cx="6820203" cy="1401658"/>
          </a:xfrm>
        </p:grpSpPr>
        <p:sp>
          <p:nvSpPr>
            <p:cNvPr id="27" name="Oval 26"/>
            <p:cNvSpPr/>
            <p:nvPr/>
          </p:nvSpPr>
          <p:spPr>
            <a:xfrm>
              <a:off x="769752" y="5003536"/>
              <a:ext cx="513167" cy="140165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076788" y="5897680"/>
              <a:ext cx="513167" cy="49339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48" y="6025603"/>
            <a:ext cx="725932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20" y="5618978"/>
            <a:ext cx="3286760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48" y="5189876"/>
            <a:ext cx="3423920" cy="2844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0" y="4387970"/>
            <a:ext cx="9061766" cy="22161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6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726" y="107576"/>
            <a:ext cx="8501747" cy="1336956"/>
          </a:xfrm>
        </p:spPr>
        <p:txBody>
          <a:bodyPr/>
          <a:lstStyle/>
          <a:p>
            <a:r>
              <a:rPr lang="en-US" dirty="0" smtClean="0"/>
              <a:t>Positional Encoding of Words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4288" y="1795867"/>
            <a:ext cx="817219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Representation of inputs and memories could use all kinds of encodings:  </a:t>
            </a:r>
            <a:r>
              <a:rPr lang="en-US" sz="2800" dirty="0"/>
              <a:t>bag of words,  RNN style reading at word or character level, etc. </a:t>
            </a:r>
          </a:p>
          <a:p>
            <a:endParaRPr lang="en-US" sz="2800" dirty="0" smtClean="0"/>
          </a:p>
          <a:p>
            <a:r>
              <a:rPr lang="en-US" sz="2800" b="1" dirty="0" smtClean="0"/>
              <a:t>We also built a positional encoding variant:</a:t>
            </a:r>
          </a:p>
          <a:p>
            <a:r>
              <a:rPr lang="en-US" sz="2800" dirty="0" smtClean="0">
                <a:solidFill>
                  <a:srgbClr val="3366FF"/>
                </a:solidFill>
              </a:rPr>
              <a:t>Words are represented by vectors as before.</a:t>
            </a:r>
          </a:p>
          <a:p>
            <a:r>
              <a:rPr lang="en-US" sz="2800" dirty="0" smtClean="0">
                <a:solidFill>
                  <a:srgbClr val="3366FF"/>
                </a:solidFill>
              </a:rPr>
              <a:t>But instead of a bag, position is modeled by a multiplicative term on each word vector with weights depending on the position in the sentence.</a:t>
            </a:r>
          </a:p>
        </p:txBody>
      </p:sp>
    </p:spTree>
    <p:extLst>
      <p:ext uri="{BB962C8B-B14F-4D97-AF65-F5344CB8AC3E}">
        <p14:creationId xmlns:p14="http://schemas.microsoft.com/office/powerpoint/2010/main" val="46889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97498773"/>
              </p:ext>
            </p:extLst>
          </p:nvPr>
        </p:nvGraphicFramePr>
        <p:xfrm>
          <a:off x="771521" y="496193"/>
          <a:ext cx="7608378" cy="5734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63821"/>
                <a:gridCol w="949564"/>
                <a:gridCol w="795259"/>
                <a:gridCol w="1127607"/>
                <a:gridCol w="997041"/>
                <a:gridCol w="1175086"/>
              </a:tblGrid>
              <a:tr h="11297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TASK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N-grams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LSTMs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MemN2N</a:t>
                      </a: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Memory Networks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StructSVM+coref+srl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T1. Single</a:t>
                      </a:r>
                      <a:r>
                        <a:rPr lang="en-US" sz="1200" baseline="0" dirty="0" smtClean="0"/>
                        <a:t> supporting fact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T2. Two supporting</a:t>
                      </a:r>
                      <a:r>
                        <a:rPr lang="en-US" sz="1200" baseline="0" dirty="0" smtClean="0"/>
                        <a:t> facts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T3. Three</a:t>
                      </a:r>
                      <a:r>
                        <a:rPr lang="en-US" sz="1200" baseline="0" dirty="0" smtClean="0"/>
                        <a:t> supporting facts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T4. Two</a:t>
                      </a:r>
                      <a:r>
                        <a:rPr lang="en-US" sz="1200" baseline="0" dirty="0" smtClean="0"/>
                        <a:t> arguments relations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T5. Three arguments</a:t>
                      </a:r>
                      <a:r>
                        <a:rPr lang="en-US" sz="1200" baseline="0" dirty="0" smtClean="0"/>
                        <a:t> relations</a:t>
                      </a:r>
                      <a:endParaRPr lang="en-US" sz="1200" dirty="0" smtClean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83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T6. Yes/no</a:t>
                      </a:r>
                      <a:r>
                        <a:rPr lang="en-US" sz="1200" baseline="0" dirty="0" smtClean="0"/>
                        <a:t> questions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T7. Counting</a:t>
                      </a: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83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T8. Sets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T9. Simple</a:t>
                      </a:r>
                      <a:r>
                        <a:rPr lang="en-US" sz="1200" baseline="0" dirty="0" smtClean="0"/>
                        <a:t> negation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T10. Indefinite</a:t>
                      </a:r>
                      <a:r>
                        <a:rPr lang="en-US" sz="1200" baseline="0" dirty="0" smtClean="0"/>
                        <a:t> knowledge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T11. Basic </a:t>
                      </a:r>
                      <a:r>
                        <a:rPr lang="en-US" sz="1200" dirty="0" err="1" smtClean="0"/>
                        <a:t>coreference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T12. Conjunction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T13. Compound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coreference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T14. Time reasoning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T15. Basic</a:t>
                      </a:r>
                      <a:r>
                        <a:rPr lang="en-US" sz="1200" baseline="0" dirty="0" smtClean="0"/>
                        <a:t> deduction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T16. Basic</a:t>
                      </a:r>
                      <a:r>
                        <a:rPr lang="en-US" sz="1200" baseline="0" dirty="0" smtClean="0"/>
                        <a:t> induction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43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T17. Positional reasoning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T18. Size</a:t>
                      </a:r>
                      <a:r>
                        <a:rPr lang="en-US" sz="1200" baseline="0" dirty="0" smtClean="0"/>
                        <a:t> reasoning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3"/>
                          </a:solidFill>
                        </a:rPr>
                        <a:t>62</a:t>
                      </a:r>
                      <a:endParaRPr 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T19. Path finding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T20. Agent’s motivation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414721" y="139114"/>
            <a:ext cx="2625328" cy="321469"/>
          </a:xfrm>
          <a:prstGeom prst="roundRect">
            <a:avLst/>
          </a:prstGeom>
          <a:solidFill>
            <a:srgbClr val="3366FF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69238" tIns="34619" rIns="69238" bIns="34619" numCol="1" rtlCol="0" anchor="t" anchorCtr="0" compatLnSpc="1">
            <a:prstTxWarp prst="textNoShape">
              <a:avLst/>
            </a:prstTxWarp>
          </a:bodyPr>
          <a:lstStyle/>
          <a:p>
            <a:pPr algn="ctr" defTabSz="69238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Weakly </a:t>
            </a:r>
            <a:r>
              <a:rPr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supervised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0" y="0"/>
            <a:ext cx="2610246" cy="407327"/>
          </a:xfrm>
          <a:prstGeom prst="roundRect">
            <a:avLst/>
          </a:prstGeom>
          <a:solidFill>
            <a:srgbClr val="FF6600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69238" tIns="34619" rIns="69238" bIns="34619" numCol="1" rtlCol="0" anchor="t" anchorCtr="0" compatLnSpc="1">
            <a:prstTxWarp prst="textNoShape">
              <a:avLst/>
            </a:prstTxWarp>
          </a:bodyPr>
          <a:lstStyle/>
          <a:p>
            <a:pPr defTabSz="69238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Training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 on 1k stories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182435" y="156210"/>
            <a:ext cx="2197464" cy="321469"/>
          </a:xfrm>
          <a:prstGeom prst="roundRect">
            <a:avLst/>
          </a:prstGeom>
          <a:solidFill>
            <a:srgbClr val="3366FF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69238" tIns="34619" rIns="69238" bIns="34619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Supervised Supp. Facts</a:t>
            </a:r>
            <a:endParaRPr lang="en-US" sz="1400" dirty="0"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Attention during memory lookups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290"/>
            <a:ext cx="9143999" cy="249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5975" y="1632958"/>
            <a:ext cx="263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from toy QA tasks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221045"/>
              </p:ext>
            </p:extLst>
          </p:nvPr>
        </p:nvGraphicFramePr>
        <p:xfrm>
          <a:off x="5514817" y="4664024"/>
          <a:ext cx="2688831" cy="2193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6277"/>
                <a:gridCol w="821782"/>
                <a:gridCol w="970772"/>
              </a:tblGrid>
              <a:tr h="37887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Test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Acc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Failed tasks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MemNN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93.3%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LSTM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MemN2N 1 hop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74.82%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17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84.4%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87.6.%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749194" y="5689071"/>
            <a:ext cx="188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bAbI</a:t>
            </a:r>
            <a:r>
              <a:rPr lang="en-US" dirty="0" smtClean="0"/>
              <a:t>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we still fail on some tasks….</a:t>
            </a:r>
            <a:endParaRPr lang="en-US" b="1" dirty="0"/>
          </a:p>
        </p:txBody>
      </p:sp>
      <p:pic>
        <p:nvPicPr>
          <p:cNvPr id="4" name="Picture 3" descr="AA02634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62" y="5461742"/>
            <a:ext cx="3121152" cy="2164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675" y="1427595"/>
            <a:ext cx="8476052" cy="4343400"/>
          </a:xfrm>
        </p:spPr>
        <p:txBody>
          <a:bodyPr>
            <a:normAutofit fontScale="92500"/>
          </a:bodyPr>
          <a:lstStyle/>
          <a:p>
            <a:endParaRPr lang="en-US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  </a:t>
            </a:r>
            <a:r>
              <a:rPr lang="en-US" sz="2800" i="1" dirty="0" smtClean="0">
                <a:solidFill>
                  <a:srgbClr val="FF0000"/>
                </a:solidFill>
              </a:rPr>
              <a:t>.. </a:t>
            </a:r>
            <a:r>
              <a:rPr lang="en-US" sz="2800" i="1" dirty="0">
                <a:solidFill>
                  <a:srgbClr val="FF0000"/>
                </a:solidFill>
              </a:rPr>
              <a:t>a</a:t>
            </a:r>
            <a:r>
              <a:rPr lang="en-US" sz="2800" i="1" dirty="0" smtClean="0">
                <a:solidFill>
                  <a:srgbClr val="FF0000"/>
                </a:solidFill>
              </a:rPr>
              <a:t>nd we could also make more tasks that we fail on!</a:t>
            </a:r>
          </a:p>
          <a:p>
            <a:pPr marL="0" indent="0">
              <a:buNone/>
            </a:pPr>
            <a:endParaRPr lang="en-US" i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Our hope is that a feedback loop of: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eveloping </a:t>
            </a:r>
            <a:r>
              <a:rPr lang="en-US" b="1" dirty="0" smtClean="0">
                <a:solidFill>
                  <a:srgbClr val="0000FF"/>
                </a:solidFill>
              </a:rPr>
              <a:t>tasks</a:t>
            </a:r>
            <a:r>
              <a:rPr lang="en-US" dirty="0" smtClean="0">
                <a:solidFill>
                  <a:srgbClr val="0000FF"/>
                </a:solidFill>
              </a:rPr>
              <a:t> that </a:t>
            </a:r>
            <a:r>
              <a:rPr lang="en-US" b="1" dirty="0" smtClean="0">
                <a:solidFill>
                  <a:srgbClr val="0000FF"/>
                </a:solidFill>
              </a:rPr>
              <a:t>break models</a:t>
            </a:r>
            <a:r>
              <a:rPr lang="en-US" dirty="0" smtClean="0">
                <a:solidFill>
                  <a:srgbClr val="0000FF"/>
                </a:solidFill>
              </a:rPr>
              <a:t>,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 Developing </a:t>
            </a:r>
            <a:r>
              <a:rPr lang="en-US" b="1" dirty="0" smtClean="0">
                <a:solidFill>
                  <a:srgbClr val="0000FF"/>
                </a:solidFill>
              </a:rPr>
              <a:t>models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that can </a:t>
            </a:r>
            <a:r>
              <a:rPr lang="en-US" b="1" dirty="0">
                <a:solidFill>
                  <a:srgbClr val="0000FF"/>
                </a:solidFill>
              </a:rPr>
              <a:t>solve </a:t>
            </a:r>
            <a:r>
              <a:rPr lang="en-US" b="1" dirty="0" smtClean="0">
                <a:solidFill>
                  <a:srgbClr val="0000FF"/>
                </a:solidFill>
              </a:rPr>
              <a:t>tasks</a:t>
            </a:r>
            <a:endParaRPr lang="en-US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             …  leads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b="1" dirty="0">
                <a:solidFill>
                  <a:srgbClr val="FF6600"/>
                </a:solidFill>
              </a:rPr>
              <a:t>fruitful</a:t>
            </a:r>
            <a:r>
              <a:rPr lang="en-US" dirty="0">
                <a:solidFill>
                  <a:srgbClr val="0000FF"/>
                </a:solidFill>
              </a:rPr>
              <a:t> research </a:t>
            </a:r>
            <a:r>
              <a:rPr lang="en-US" dirty="0" smtClean="0">
                <a:solidFill>
                  <a:srgbClr val="0000FF"/>
                </a:solidFill>
              </a:rPr>
              <a:t>direction….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Picture 5" descr="AA02636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43" y="3839521"/>
            <a:ext cx="1853184" cy="3121152"/>
          </a:xfrm>
          <a:prstGeom prst="rect">
            <a:avLst/>
          </a:prstGeom>
        </p:spPr>
      </p:pic>
      <p:pic>
        <p:nvPicPr>
          <p:cNvPr id="5" name="Picture 4" descr="AA02635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55" y="5227491"/>
            <a:ext cx="313639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9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Vista Sans OT Medium" charset="0"/>
                <a:ea typeface="ヒラギノ角ゴ ProN W6" charset="0"/>
                <a:cs typeface="ヒラギノ角ゴ ProN W6" charset="0"/>
              </a:rPr>
              <a:t>How about on real data?</a:t>
            </a:r>
            <a:endParaRPr lang="en-US" dirty="0">
              <a:latin typeface="Vista Sans OT Medium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0973" y="1371600"/>
            <a:ext cx="8973027" cy="504705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Vista Sans OT Reg" charset="0"/>
                <a:ea typeface="ヒラギノ角ゴ ProN W3" charset="0"/>
                <a:cs typeface="ヒラギノ角ゴ ProN W3" charset="0"/>
              </a:rPr>
              <a:t>Toy AI tasks are important for developing innovative methods.</a:t>
            </a:r>
          </a:p>
          <a:p>
            <a:pPr eaLnBrk="1" hangingPunct="1"/>
            <a:r>
              <a:rPr lang="en-US" dirty="0" smtClean="0">
                <a:latin typeface="Vista Sans OT Reg" charset="0"/>
                <a:ea typeface="ヒラギノ角ゴ ProN W3" charset="0"/>
                <a:cs typeface="ヒラギノ角ゴ ProN W3" charset="0"/>
              </a:rPr>
              <a:t>But they do not give all the answers.</a:t>
            </a:r>
          </a:p>
          <a:p>
            <a:pPr eaLnBrk="1" hangingPunct="1"/>
            <a:endParaRPr lang="en-US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solidFill>
                  <a:schemeClr val="accent2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How do these models work </a:t>
            </a:r>
            <a:r>
              <a:rPr lang="en-US" dirty="0" smtClean="0">
                <a:solidFill>
                  <a:schemeClr val="accent2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on </a:t>
            </a:r>
            <a:r>
              <a:rPr lang="en-US" dirty="0" smtClean="0">
                <a:solidFill>
                  <a:schemeClr val="accent2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real data</a:t>
            </a:r>
            <a:r>
              <a:rPr lang="en-US" dirty="0" smtClean="0">
                <a:solidFill>
                  <a:schemeClr val="accent2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?</a:t>
            </a:r>
            <a:endParaRPr lang="en-US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Classic Language Modeling </a:t>
            </a:r>
            <a:r>
              <a:rPr lang="en-US" dirty="0" smtClean="0">
                <a:solidFill>
                  <a:srgbClr val="595959"/>
                </a:solidFill>
              </a:rPr>
              <a:t>(Penn </a:t>
            </a:r>
            <a:r>
              <a:rPr lang="en-US" dirty="0" err="1" smtClean="0">
                <a:solidFill>
                  <a:srgbClr val="595959"/>
                </a:solidFill>
              </a:rPr>
              <a:t>TreeBank</a:t>
            </a:r>
            <a:r>
              <a:rPr lang="en-US" dirty="0" smtClean="0">
                <a:solidFill>
                  <a:srgbClr val="595959"/>
                </a:solidFill>
              </a:rPr>
              <a:t>, Text8)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Story understanding </a:t>
            </a:r>
            <a:r>
              <a:rPr lang="en-US" dirty="0">
                <a:solidFill>
                  <a:srgbClr val="800000"/>
                </a:solidFill>
              </a:rPr>
              <a:t>(Children’s Book Test, News articles)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Open </a:t>
            </a:r>
            <a:r>
              <a:rPr lang="en-US" dirty="0">
                <a:solidFill>
                  <a:srgbClr val="0000FF"/>
                </a:solidFill>
              </a:rPr>
              <a:t>Question Answering </a:t>
            </a:r>
            <a:r>
              <a:rPr lang="en-US" dirty="0">
                <a:solidFill>
                  <a:srgbClr val="8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WebQuestions</a:t>
            </a:r>
            <a:r>
              <a:rPr lang="en-US" dirty="0">
                <a:solidFill>
                  <a:srgbClr val="800000"/>
                </a:solidFill>
              </a:rPr>
              <a:t>, </a:t>
            </a:r>
            <a:r>
              <a:rPr lang="en-US" dirty="0" err="1" smtClean="0">
                <a:solidFill>
                  <a:srgbClr val="800000"/>
                </a:solidFill>
              </a:rPr>
              <a:t>WikiQA</a:t>
            </a:r>
            <a:r>
              <a:rPr lang="en-US" dirty="0" smtClean="0">
                <a:solidFill>
                  <a:srgbClr val="800000"/>
                </a:solidFill>
              </a:rPr>
              <a:t>)</a:t>
            </a:r>
            <a:endParaRPr lang="en-US" dirty="0">
              <a:solidFill>
                <a:srgbClr val="800000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Goal</a:t>
            </a:r>
            <a:r>
              <a:rPr lang="en-US" dirty="0">
                <a:solidFill>
                  <a:srgbClr val="0000FF"/>
                </a:solidFill>
              </a:rPr>
              <a:t>-Oriented Dialog and Chit-Chat </a:t>
            </a:r>
            <a:r>
              <a:rPr lang="en-US" dirty="0">
                <a:solidFill>
                  <a:srgbClr val="800000"/>
                </a:solidFill>
              </a:rPr>
              <a:t>(Movie </a:t>
            </a:r>
            <a:r>
              <a:rPr lang="en-US" dirty="0" smtClean="0">
                <a:solidFill>
                  <a:srgbClr val="800000"/>
                </a:solidFill>
              </a:rPr>
              <a:t>Dialog, Ubuntu)</a:t>
            </a:r>
          </a:p>
          <a:p>
            <a:pPr lvl="1"/>
            <a:endParaRPr lang="en-US" u="sng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  <a:sym typeface="Wingdings"/>
            </a:endParaRPr>
          </a:p>
          <a:p>
            <a:pPr eaLnBrk="1" hangingPunct="1"/>
            <a:endParaRPr lang="en-US" dirty="0">
              <a:latin typeface="Vista Sans OT Reg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0011"/>
            <a:ext cx="9143999" cy="1045861"/>
          </a:xfrm>
        </p:spPr>
        <p:txBody>
          <a:bodyPr/>
          <a:lstStyle/>
          <a:p>
            <a:r>
              <a:rPr lang="en-US" dirty="0" smtClean="0"/>
              <a:t>Evaluating End-To-End Learners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33" y="1270503"/>
            <a:ext cx="8957566" cy="5064103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Long Term </a:t>
            </a:r>
            <a:r>
              <a:rPr lang="en-US" u="sng" dirty="0">
                <a:solidFill>
                  <a:schemeClr val="accent2"/>
                </a:solidFill>
              </a:rPr>
              <a:t>goal: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 learner can be trained </a:t>
            </a:r>
            <a:r>
              <a:rPr lang="en-US" dirty="0" smtClean="0"/>
              <a:t>(from scratch?) to </a:t>
            </a:r>
            <a:r>
              <a:rPr lang="en-US" dirty="0"/>
              <a:t>understand and use language</a:t>
            </a:r>
            <a:r>
              <a:rPr lang="en-US" dirty="0" smtClean="0"/>
              <a:t>.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u="sng" dirty="0">
                <a:solidFill>
                  <a:schemeClr val="accent2"/>
                </a:solidFill>
              </a:rPr>
              <a:t>Our main </a:t>
            </a:r>
            <a:r>
              <a:rPr lang="en-US" u="sng" dirty="0" smtClean="0">
                <a:solidFill>
                  <a:schemeClr val="accent2"/>
                </a:solidFill>
              </a:rPr>
              <a:t>interest</a:t>
            </a:r>
            <a:r>
              <a:rPr lang="en-US" dirty="0" smtClean="0">
                <a:solidFill>
                  <a:schemeClr val="accent2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uncover the learning algorithms able to do so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chemeClr val="accent3"/>
                </a:solidFill>
              </a:rPr>
              <a:t>Inspired by “A Roadmap towards Machine Intelligence” (</a:t>
            </a:r>
            <a:r>
              <a:rPr lang="en-US" b="1" dirty="0" err="1" smtClean="0">
                <a:solidFill>
                  <a:schemeClr val="accent3"/>
                </a:solidFill>
              </a:rPr>
              <a:t>Mikolov</a:t>
            </a:r>
            <a:r>
              <a:rPr lang="en-US" b="1" dirty="0" smtClean="0">
                <a:solidFill>
                  <a:schemeClr val="accent3"/>
                </a:solidFill>
              </a:rPr>
              <a:t>, </a:t>
            </a:r>
            <a:r>
              <a:rPr lang="en-US" b="1" dirty="0" err="1" smtClean="0">
                <a:solidFill>
                  <a:schemeClr val="accent3"/>
                </a:solidFill>
              </a:rPr>
              <a:t>Joulin</a:t>
            </a:r>
            <a:r>
              <a:rPr lang="en-US" b="1" dirty="0" smtClean="0">
                <a:solidFill>
                  <a:schemeClr val="accent3"/>
                </a:solidFill>
              </a:rPr>
              <a:t>, </a:t>
            </a:r>
            <a:r>
              <a:rPr lang="en-US" b="1" dirty="0" err="1" smtClean="0">
                <a:solidFill>
                  <a:schemeClr val="accent3"/>
                </a:solidFill>
              </a:rPr>
              <a:t>Baroni</a:t>
            </a:r>
            <a:r>
              <a:rPr lang="en-US" b="1" dirty="0" smtClean="0">
                <a:solidFill>
                  <a:schemeClr val="accent3"/>
                </a:solidFill>
              </a:rPr>
              <a:t> 2015) </a:t>
            </a:r>
            <a:r>
              <a:rPr lang="en-US" dirty="0" smtClean="0">
                <a:solidFill>
                  <a:srgbClr val="000000"/>
                </a:solidFill>
              </a:rPr>
              <a:t>we advocate a set of tasks to train &amp; evaluate on: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Classic Language Modeling </a:t>
            </a:r>
            <a:r>
              <a:rPr lang="en-US" dirty="0">
                <a:solidFill>
                  <a:srgbClr val="595959"/>
                </a:solidFill>
              </a:rPr>
              <a:t>(Penn </a:t>
            </a:r>
            <a:r>
              <a:rPr lang="en-US" dirty="0" err="1">
                <a:solidFill>
                  <a:srgbClr val="595959"/>
                </a:solidFill>
              </a:rPr>
              <a:t>TreeBank</a:t>
            </a:r>
            <a:r>
              <a:rPr lang="en-US" dirty="0">
                <a:solidFill>
                  <a:srgbClr val="595959"/>
                </a:solidFill>
              </a:rPr>
              <a:t>, Text8)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Story understanding </a:t>
            </a:r>
            <a:r>
              <a:rPr lang="en-US" dirty="0">
                <a:solidFill>
                  <a:srgbClr val="800000"/>
                </a:solidFill>
              </a:rPr>
              <a:t>(Children’s Book Test, News articles)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Open Question Answering </a:t>
            </a:r>
            <a:r>
              <a:rPr lang="en-US" dirty="0">
                <a:solidFill>
                  <a:srgbClr val="8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WebQuestions</a:t>
            </a:r>
            <a:r>
              <a:rPr lang="en-US" dirty="0">
                <a:solidFill>
                  <a:srgbClr val="800000"/>
                </a:solidFill>
              </a:rPr>
              <a:t>, </a:t>
            </a:r>
            <a:r>
              <a:rPr lang="en-US" dirty="0" err="1">
                <a:solidFill>
                  <a:srgbClr val="800000"/>
                </a:solidFill>
              </a:rPr>
              <a:t>WikiQA</a:t>
            </a:r>
            <a:r>
              <a:rPr lang="en-US" dirty="0">
                <a:solidFill>
                  <a:srgbClr val="80000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Goal-Oriented Dialog and Chit-Chat </a:t>
            </a:r>
            <a:r>
              <a:rPr lang="en-US" dirty="0">
                <a:solidFill>
                  <a:srgbClr val="800000"/>
                </a:solidFill>
              </a:rPr>
              <a:t>(Movie Dialog, Ubuntu)</a:t>
            </a:r>
          </a:p>
        </p:txBody>
      </p:sp>
    </p:spTree>
    <p:extLst>
      <p:ext uri="{BB962C8B-B14F-4D97-AF65-F5344CB8AC3E}">
        <p14:creationId xmlns:p14="http://schemas.microsoft.com/office/powerpoint/2010/main" val="137433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Modeling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5616" y="4649520"/>
            <a:ext cx="4450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Hops vs. Attention: </a:t>
            </a:r>
          </a:p>
          <a:p>
            <a:r>
              <a:rPr lang="en-US" dirty="0" smtClean="0"/>
              <a:t>Average </a:t>
            </a:r>
            <a:r>
              <a:rPr lang="en-US" dirty="0" smtClean="0"/>
              <a:t>over (PTB)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35987" y="4926519"/>
            <a:ext cx="242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</a:t>
            </a:r>
            <a:r>
              <a:rPr lang="en-US" dirty="0" smtClean="0"/>
              <a:t>over (Text8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" y="5226494"/>
            <a:ext cx="8823744" cy="141418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722773"/>
              </p:ext>
            </p:extLst>
          </p:nvPr>
        </p:nvGraphicFramePr>
        <p:xfrm>
          <a:off x="2619752" y="2421766"/>
          <a:ext cx="2885211" cy="2115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737"/>
                <a:gridCol w="961737"/>
                <a:gridCol w="961737"/>
              </a:tblGrid>
              <a:tr h="37887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Penn Tree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Text8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184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LSTM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154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MemN2N 2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187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154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147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06353" y="286258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perplexity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275" y="1444532"/>
            <a:ext cx="7802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>
                <a:solidFill>
                  <a:srgbClr val="0000FF"/>
                </a:solidFill>
              </a:rPr>
              <a:t>goal </a:t>
            </a:r>
            <a:r>
              <a:rPr lang="en-US" dirty="0" smtClean="0">
                <a:solidFill>
                  <a:srgbClr val="0000FF"/>
                </a:solidFill>
              </a:rPr>
              <a:t>is </a:t>
            </a:r>
            <a:r>
              <a:rPr lang="en-US" dirty="0">
                <a:solidFill>
                  <a:srgbClr val="0000FF"/>
                </a:solidFill>
              </a:rPr>
              <a:t>to predict the next word in a text sequence given the </a:t>
            </a:r>
            <a:r>
              <a:rPr lang="en-US" dirty="0" smtClean="0">
                <a:solidFill>
                  <a:srgbClr val="0000FF"/>
                </a:solidFill>
              </a:rPr>
              <a:t>previous words. Results on the </a:t>
            </a:r>
            <a:r>
              <a:rPr lang="en-US" dirty="0">
                <a:solidFill>
                  <a:srgbClr val="0000FF"/>
                </a:solidFill>
              </a:rPr>
              <a:t>Penn Treebank and Text8 </a:t>
            </a:r>
            <a:r>
              <a:rPr lang="en-US" dirty="0" smtClean="0">
                <a:solidFill>
                  <a:srgbClr val="0000FF"/>
                </a:solidFill>
              </a:rPr>
              <a:t>(Wikipedia-based) corpora.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Modeling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563438"/>
              </p:ext>
            </p:extLst>
          </p:nvPr>
        </p:nvGraphicFramePr>
        <p:xfrm>
          <a:off x="2619752" y="2421766"/>
          <a:ext cx="2885211" cy="2115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737"/>
                <a:gridCol w="961737"/>
                <a:gridCol w="961737"/>
              </a:tblGrid>
              <a:tr h="37887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Penn Tree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Text8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184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LSTM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154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MemN2N 2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187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154</a:t>
                      </a:r>
                      <a:endParaRPr lang="en-US" sz="1200" dirty="0"/>
                    </a:p>
                  </a:txBody>
                  <a:tcPr/>
                </a:tc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147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06353" y="286258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perplexity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275" y="1444532"/>
            <a:ext cx="7802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>
                <a:solidFill>
                  <a:srgbClr val="0000FF"/>
                </a:solidFill>
              </a:rPr>
              <a:t>goal </a:t>
            </a:r>
            <a:r>
              <a:rPr lang="en-US" dirty="0" smtClean="0">
                <a:solidFill>
                  <a:srgbClr val="0000FF"/>
                </a:solidFill>
              </a:rPr>
              <a:t>is </a:t>
            </a:r>
            <a:r>
              <a:rPr lang="en-US" dirty="0">
                <a:solidFill>
                  <a:srgbClr val="0000FF"/>
                </a:solidFill>
              </a:rPr>
              <a:t>to predict the next word in a text sequence given the </a:t>
            </a:r>
            <a:r>
              <a:rPr lang="en-US" dirty="0" smtClean="0">
                <a:solidFill>
                  <a:srgbClr val="0000FF"/>
                </a:solidFill>
              </a:rPr>
              <a:t>previous words. Results on the </a:t>
            </a:r>
            <a:r>
              <a:rPr lang="en-US" dirty="0">
                <a:solidFill>
                  <a:srgbClr val="0000FF"/>
                </a:solidFill>
              </a:rPr>
              <a:t>Penn Treebank and Text8 </a:t>
            </a:r>
            <a:r>
              <a:rPr lang="en-US" dirty="0" smtClean="0">
                <a:solidFill>
                  <a:srgbClr val="0000FF"/>
                </a:solidFill>
              </a:rPr>
              <a:t>(Wikipedia-based) corpora.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735" y="4715667"/>
            <a:ext cx="8853522" cy="1754327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6600"/>
                </a:solidFill>
              </a:rPr>
              <a:t>MemNNs</a:t>
            </a:r>
            <a:r>
              <a:rPr lang="en-US" b="1" dirty="0" smtClean="0">
                <a:solidFill>
                  <a:srgbClr val="FF6600"/>
                </a:solidFill>
              </a:rPr>
              <a:t> are in the same ballpark as LSTMs.</a:t>
            </a:r>
          </a:p>
          <a:p>
            <a:endParaRPr lang="en-US" b="1" dirty="0" smtClean="0">
              <a:solidFill>
                <a:srgbClr val="FF6600"/>
              </a:solidFill>
            </a:endParaRPr>
          </a:p>
          <a:p>
            <a:r>
              <a:rPr lang="en-US" b="1" dirty="0" smtClean="0">
                <a:solidFill>
                  <a:srgbClr val="FF6600"/>
                </a:solidFill>
              </a:rPr>
              <a:t>Hypothesis: many words (e.g. syntax words) don’t actually need really long term context, and so </a:t>
            </a:r>
            <a:r>
              <a:rPr lang="en-US" b="1" dirty="0" err="1" smtClean="0">
                <a:solidFill>
                  <a:srgbClr val="FF6600"/>
                </a:solidFill>
              </a:rPr>
              <a:t>memNNs</a:t>
            </a:r>
            <a:r>
              <a:rPr lang="en-US" b="1" dirty="0" smtClean="0">
                <a:solidFill>
                  <a:srgbClr val="FF6600"/>
                </a:solidFill>
              </a:rPr>
              <a:t> don’t help there.</a:t>
            </a:r>
          </a:p>
          <a:p>
            <a:endParaRPr lang="en-US" b="1" dirty="0">
              <a:solidFill>
                <a:srgbClr val="FF6600"/>
              </a:solidFill>
            </a:endParaRPr>
          </a:p>
          <a:p>
            <a:r>
              <a:rPr lang="en-US" b="1" dirty="0" smtClean="0">
                <a:solidFill>
                  <a:srgbClr val="FF6600"/>
                </a:solidFill>
              </a:rPr>
              <a:t>Maybe </a:t>
            </a:r>
            <a:r>
              <a:rPr lang="en-US" b="1" dirty="0" err="1" smtClean="0">
                <a:solidFill>
                  <a:srgbClr val="FF6600"/>
                </a:solidFill>
              </a:rPr>
              <a:t>MemNNs</a:t>
            </a:r>
            <a:r>
              <a:rPr lang="en-US" b="1" dirty="0" smtClean="0">
                <a:solidFill>
                  <a:srgbClr val="FF6600"/>
                </a:solidFill>
              </a:rPr>
              <a:t> could eventually help more on things like nouns/entities?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9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9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9144000" cy="57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0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t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5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Self-Supervision Memory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887" y="1600201"/>
            <a:ext cx="8828858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Two tricks together that make things work a bit better: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1) Bypass module</a:t>
            </a:r>
          </a:p>
          <a:p>
            <a:pPr marL="0" indent="0">
              <a:buNone/>
            </a:pPr>
            <a:r>
              <a:rPr lang="en-US" dirty="0" smtClean="0"/>
              <a:t>Instead of the last output module being a linear layer from the output of the memory, assume the answer </a:t>
            </a:r>
            <a:r>
              <a:rPr lang="en-US" i="1" dirty="0" smtClean="0"/>
              <a:t>is one of the memories. </a:t>
            </a:r>
            <a:r>
              <a:rPr lang="en-US" dirty="0" smtClean="0"/>
              <a:t>Sum the scores of identical memories.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2) Self-Supervision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595959"/>
                </a:solidFill>
              </a:rPr>
              <a:t>We know what the right answer is on the training data, so just directly train that memories containing the answer word to be supporting facts (have high probability).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2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t-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4381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8934" y="256431"/>
            <a:ext cx="65824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Results on Children’s Book Test</a:t>
            </a:r>
            <a:endParaRPr lang="en-US" sz="32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8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t-res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59033"/>
            <a:ext cx="9195763" cy="4017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202" y="317486"/>
            <a:ext cx="7571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366FF"/>
                </a:solidFill>
              </a:rPr>
              <a:t>Question Answering on </a:t>
            </a:r>
            <a:r>
              <a:rPr lang="en-US" sz="2800" b="1" dirty="0" err="1" smtClean="0">
                <a:solidFill>
                  <a:srgbClr val="3366FF"/>
                </a:solidFill>
              </a:rPr>
              <a:t>New’s</a:t>
            </a:r>
            <a:r>
              <a:rPr lang="en-US" sz="2800" b="1" dirty="0" smtClean="0">
                <a:solidFill>
                  <a:srgbClr val="3366FF"/>
                </a:solidFill>
              </a:rPr>
              <a:t> Articles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81" y="940246"/>
            <a:ext cx="7986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evaluate our models on the data from: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“Teaching </a:t>
            </a:r>
            <a:r>
              <a:rPr lang="en-US" b="1" dirty="0">
                <a:solidFill>
                  <a:srgbClr val="FF0000"/>
                </a:solidFill>
              </a:rPr>
              <a:t>Machines to Read and </a:t>
            </a:r>
            <a:r>
              <a:rPr lang="en-US" b="1" dirty="0" smtClean="0">
                <a:solidFill>
                  <a:srgbClr val="FF0000"/>
                </a:solidFill>
              </a:rPr>
              <a:t>Comprehend”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Karl Moritz Hermann, </a:t>
            </a:r>
            <a:r>
              <a:rPr lang="en-US" dirty="0" err="1">
                <a:solidFill>
                  <a:srgbClr val="FF0000"/>
                </a:solidFill>
              </a:rPr>
              <a:t>Tomáš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Kočiský</a:t>
            </a:r>
            <a:r>
              <a:rPr lang="en-US" dirty="0">
                <a:solidFill>
                  <a:srgbClr val="FF0000"/>
                </a:solidFill>
              </a:rPr>
              <a:t>, Edward </a:t>
            </a:r>
            <a:r>
              <a:rPr lang="en-US" dirty="0" err="1">
                <a:solidFill>
                  <a:srgbClr val="FF0000"/>
                </a:solidFill>
              </a:rPr>
              <a:t>Grefenstette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Lasse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Espeholt</a:t>
            </a:r>
            <a:r>
              <a:rPr lang="en-US" dirty="0">
                <a:solidFill>
                  <a:srgbClr val="FF0000"/>
                </a:solidFill>
              </a:rPr>
              <a:t>, Will Kay, Mustafa </a:t>
            </a:r>
            <a:r>
              <a:rPr lang="en-US" dirty="0" err="1">
                <a:solidFill>
                  <a:srgbClr val="FF0000"/>
                </a:solidFill>
              </a:rPr>
              <a:t>Suleyman</a:t>
            </a:r>
            <a:r>
              <a:rPr lang="en-US" dirty="0">
                <a:solidFill>
                  <a:srgbClr val="FF0000"/>
                </a:solidFill>
              </a:rPr>
              <a:t>, Phil </a:t>
            </a:r>
            <a:r>
              <a:rPr lang="en-US" dirty="0" err="1">
                <a:solidFill>
                  <a:srgbClr val="FF0000"/>
                </a:solidFill>
              </a:rPr>
              <a:t>Blunsom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4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t-res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99" y="1535662"/>
            <a:ext cx="9339397" cy="36917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0262" y="256430"/>
            <a:ext cx="68511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   Results on CNN QA dataset</a:t>
            </a:r>
            <a:endParaRPr lang="en-US" sz="32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3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Latest </a:t>
            </a:r>
            <a:r>
              <a:rPr lang="en-US" i="1" dirty="0" smtClean="0"/>
              <a:t>Fresh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92" y="1600201"/>
            <a:ext cx="9108720" cy="43434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8000" dirty="0"/>
              <a:t>Our </a:t>
            </a:r>
            <a:r>
              <a:rPr lang="en-US" sz="8000" dirty="0" smtClean="0"/>
              <a:t>best results:  </a:t>
            </a:r>
            <a:r>
              <a:rPr lang="en-US" sz="8000" dirty="0" smtClean="0">
                <a:solidFill>
                  <a:srgbClr val="0000FF"/>
                </a:solidFill>
              </a:rPr>
              <a:t>QACNN: 69.4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66.6   CBT</a:t>
            </a:r>
            <a:r>
              <a:rPr lang="en-US" sz="8000" dirty="0">
                <a:solidFill>
                  <a:srgbClr val="0000FF"/>
                </a:solidFill>
              </a:rPr>
              <a:t>-V</a:t>
            </a:r>
            <a:r>
              <a:rPr lang="en-US" sz="8000" dirty="0" smtClean="0">
                <a:solidFill>
                  <a:srgbClr val="0000FF"/>
                </a:solidFill>
              </a:rPr>
              <a:t>: 63.0</a:t>
            </a:r>
            <a:endParaRPr lang="en-US" sz="8000" dirty="0">
              <a:solidFill>
                <a:srgbClr val="0000FF"/>
              </a:solidFill>
            </a:endParaRPr>
          </a:p>
          <a:p>
            <a:r>
              <a:rPr lang="en-US" sz="8000" dirty="0"/>
              <a:t>Text Understanding with the Attention Sum Reader </a:t>
            </a:r>
            <a:r>
              <a:rPr lang="en-US" sz="8000" dirty="0" smtClean="0"/>
              <a:t>Network. </a:t>
            </a:r>
            <a:r>
              <a:rPr lang="en-US" sz="8000" dirty="0" err="1" smtClean="0"/>
              <a:t>Kadlec</a:t>
            </a:r>
            <a:r>
              <a:rPr lang="en-US" sz="8000" dirty="0" smtClean="0"/>
              <a:t> et al. (4 </a:t>
            </a:r>
            <a:r>
              <a:rPr lang="en-US" sz="8000" dirty="0"/>
              <a:t>Mar </a:t>
            </a:r>
            <a:r>
              <a:rPr lang="en-US" sz="8000" dirty="0" smtClean="0"/>
              <a:t>‘16)     </a:t>
            </a:r>
            <a:r>
              <a:rPr lang="en-US" sz="8000" dirty="0" smtClean="0">
                <a:solidFill>
                  <a:srgbClr val="0000FF"/>
                </a:solidFill>
              </a:rPr>
              <a:t>QACNN: 75.4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71.0   CBT</a:t>
            </a:r>
            <a:r>
              <a:rPr lang="en-US" sz="8000" dirty="0">
                <a:solidFill>
                  <a:srgbClr val="0000FF"/>
                </a:solidFill>
              </a:rPr>
              <a:t>-CN</a:t>
            </a:r>
            <a:r>
              <a:rPr lang="en-US" sz="8000" dirty="0" smtClean="0">
                <a:solidFill>
                  <a:srgbClr val="0000FF"/>
                </a:solidFill>
              </a:rPr>
              <a:t>: 68.9                 </a:t>
            </a:r>
            <a:r>
              <a:rPr lang="en-US" sz="8000" i="1" dirty="0" smtClean="0">
                <a:solidFill>
                  <a:srgbClr val="FF0000"/>
                </a:solidFill>
              </a:rPr>
              <a:t>Uses </a:t>
            </a:r>
            <a:r>
              <a:rPr lang="en-US" sz="8000" i="1" dirty="0">
                <a:solidFill>
                  <a:srgbClr val="FF0000"/>
                </a:solidFill>
              </a:rPr>
              <a:t>RNN style encoding of words + bypass module + </a:t>
            </a:r>
            <a:r>
              <a:rPr lang="en-US" sz="8000" i="1" dirty="0" smtClean="0">
                <a:solidFill>
                  <a:srgbClr val="FF0000"/>
                </a:solidFill>
              </a:rPr>
              <a:t>1 hop</a:t>
            </a:r>
            <a:endParaRPr lang="en-US" sz="8000" i="1" dirty="0">
              <a:solidFill>
                <a:srgbClr val="FF0000"/>
              </a:solidFill>
            </a:endParaRPr>
          </a:p>
          <a:p>
            <a:r>
              <a:rPr lang="en-US" sz="8000" dirty="0"/>
              <a:t>Iterative Alternating Neural Attention for Machine </a:t>
            </a:r>
            <a:r>
              <a:rPr lang="en-US" sz="8000" dirty="0" smtClean="0"/>
              <a:t>Reading. </a:t>
            </a:r>
            <a:r>
              <a:rPr lang="en-US" sz="8000" dirty="0" err="1" smtClean="0"/>
              <a:t>Sordoni</a:t>
            </a:r>
            <a:r>
              <a:rPr lang="en-US" sz="8000" dirty="0" smtClean="0"/>
              <a:t> et al. (7 </a:t>
            </a:r>
            <a:r>
              <a:rPr lang="en-US" sz="8000" dirty="0"/>
              <a:t>Jun </a:t>
            </a:r>
            <a:r>
              <a:rPr lang="fr-FR" sz="8000" dirty="0" smtClean="0"/>
              <a:t>’</a:t>
            </a:r>
            <a:r>
              <a:rPr lang="en-US" sz="8000" dirty="0" smtClean="0"/>
              <a:t>16)     </a:t>
            </a:r>
            <a:r>
              <a:rPr lang="en-US" sz="8000" dirty="0" smtClean="0">
                <a:solidFill>
                  <a:srgbClr val="0000FF"/>
                </a:solidFill>
              </a:rPr>
              <a:t>QACNN: 76.1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72.0    CBT</a:t>
            </a:r>
            <a:r>
              <a:rPr lang="en-US" sz="8000" dirty="0">
                <a:solidFill>
                  <a:srgbClr val="0000FF"/>
                </a:solidFill>
              </a:rPr>
              <a:t>-CN</a:t>
            </a:r>
            <a:r>
              <a:rPr lang="en-US" sz="8000" dirty="0" smtClean="0">
                <a:solidFill>
                  <a:srgbClr val="0000FF"/>
                </a:solidFill>
              </a:rPr>
              <a:t>: 71.0</a:t>
            </a:r>
            <a:endParaRPr lang="en-US" sz="8000" dirty="0">
              <a:solidFill>
                <a:srgbClr val="0000FF"/>
              </a:solidFill>
            </a:endParaRPr>
          </a:p>
          <a:p>
            <a:r>
              <a:rPr lang="en-US" sz="8000" dirty="0"/>
              <a:t>Natural Language Comprehension with the </a:t>
            </a:r>
            <a:r>
              <a:rPr lang="en-US" sz="8000" dirty="0" err="1" smtClean="0"/>
              <a:t>EpiReader</a:t>
            </a:r>
            <a:r>
              <a:rPr lang="en-US" sz="8000" dirty="0" smtClean="0"/>
              <a:t>. </a:t>
            </a:r>
            <a:r>
              <a:rPr lang="en-US" sz="8000" dirty="0" err="1" smtClean="0"/>
              <a:t>Trischler</a:t>
            </a:r>
            <a:r>
              <a:rPr lang="en-US" sz="8000" dirty="0" smtClean="0"/>
              <a:t> et al. (7 </a:t>
            </a:r>
            <a:r>
              <a:rPr lang="en-US" sz="8000" dirty="0"/>
              <a:t>Jun </a:t>
            </a:r>
            <a:r>
              <a:rPr lang="fr-FR" sz="8000" dirty="0" smtClean="0"/>
              <a:t>’</a:t>
            </a:r>
            <a:r>
              <a:rPr lang="en-US" sz="8000" dirty="0" smtClean="0"/>
              <a:t>16)          </a:t>
            </a:r>
            <a:r>
              <a:rPr lang="en-US" sz="8000" dirty="0" smtClean="0">
                <a:solidFill>
                  <a:srgbClr val="0000FF"/>
                </a:solidFill>
              </a:rPr>
              <a:t>QACNN: 74.0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71.8    CBT</a:t>
            </a:r>
            <a:r>
              <a:rPr lang="en-US" sz="8000" dirty="0">
                <a:solidFill>
                  <a:srgbClr val="0000FF"/>
                </a:solidFill>
              </a:rPr>
              <a:t>-CN</a:t>
            </a:r>
            <a:r>
              <a:rPr lang="en-US" sz="8000" dirty="0" smtClean="0">
                <a:solidFill>
                  <a:srgbClr val="0000FF"/>
                </a:solidFill>
              </a:rPr>
              <a:t>: 70.6</a:t>
            </a:r>
            <a:endParaRPr lang="en-US" sz="8000" dirty="0">
              <a:solidFill>
                <a:srgbClr val="0000FF"/>
              </a:solidFill>
            </a:endParaRPr>
          </a:p>
          <a:p>
            <a:r>
              <a:rPr lang="en-US" sz="8000" dirty="0"/>
              <a:t>Gated-Attention Readers for Text </a:t>
            </a:r>
            <a:r>
              <a:rPr lang="en-US" sz="8000" dirty="0" smtClean="0"/>
              <a:t>Comprehension. </a:t>
            </a:r>
            <a:r>
              <a:rPr lang="en-US" sz="8000" dirty="0" err="1" smtClean="0"/>
              <a:t>Dhingra</a:t>
            </a:r>
            <a:r>
              <a:rPr lang="en-US" sz="8000" dirty="0" smtClean="0"/>
              <a:t> et al. (5 </a:t>
            </a:r>
            <a:r>
              <a:rPr lang="en-US" sz="8000" dirty="0"/>
              <a:t>Jun </a:t>
            </a:r>
            <a:r>
              <a:rPr lang="fr-FR" sz="8000" dirty="0" smtClean="0"/>
              <a:t>’</a:t>
            </a:r>
            <a:r>
              <a:rPr lang="en-US" sz="8000" dirty="0" smtClean="0"/>
              <a:t>16)                     </a:t>
            </a:r>
            <a:r>
              <a:rPr lang="en-US" sz="8000" dirty="0" smtClean="0">
                <a:solidFill>
                  <a:srgbClr val="0000FF"/>
                </a:solidFill>
              </a:rPr>
              <a:t>QACNN: 77.4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71.9    CBT</a:t>
            </a:r>
            <a:r>
              <a:rPr lang="en-US" sz="8000" dirty="0">
                <a:solidFill>
                  <a:srgbClr val="0000FF"/>
                </a:solidFill>
              </a:rPr>
              <a:t>-CN</a:t>
            </a:r>
            <a:r>
              <a:rPr lang="en-US" sz="8000" dirty="0" smtClean="0">
                <a:solidFill>
                  <a:srgbClr val="0000FF"/>
                </a:solidFill>
              </a:rPr>
              <a:t>: 69.             </a:t>
            </a:r>
            <a:r>
              <a:rPr lang="en-US" sz="8000" i="1" dirty="0" smtClean="0">
                <a:solidFill>
                  <a:srgbClr val="FF0000"/>
                </a:solidFill>
              </a:rPr>
              <a:t>Uses RNN style encoding of words + bypass module + multiplicative combination of query + multiple hops</a:t>
            </a:r>
            <a:endParaRPr lang="en-US" sz="8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8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g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74" y="3794747"/>
            <a:ext cx="2964626" cy="3063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482470" cy="1336956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0000"/>
                </a:solidFill>
              </a:rPr>
              <a:t>What is a Memory Network?            </a:t>
            </a:r>
            <a:r>
              <a:rPr lang="en-US" sz="2800" b="1" i="1" dirty="0" smtClean="0">
                <a:solidFill>
                  <a:srgbClr val="0000FF"/>
                </a:solidFill>
              </a:rPr>
              <a:t>Original paper description of clas</a:t>
            </a:r>
            <a:r>
              <a:rPr lang="en-US" sz="2800" b="1" i="1" dirty="0" smtClean="0">
                <a:solidFill>
                  <a:srgbClr val="0000FF"/>
                </a:solidFill>
              </a:rPr>
              <a:t>s of models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MemNNs</a:t>
            </a:r>
            <a:r>
              <a:rPr lang="en-US" dirty="0" smtClean="0">
                <a:solidFill>
                  <a:schemeClr val="tx1"/>
                </a:solidFill>
              </a:rPr>
              <a:t> have four </a:t>
            </a:r>
            <a:r>
              <a:rPr lang="en-US" dirty="0">
                <a:solidFill>
                  <a:schemeClr val="tx1"/>
                </a:solidFill>
              </a:rPr>
              <a:t>component networks (which may or may not have shared </a:t>
            </a:r>
            <a:r>
              <a:rPr lang="en-US" dirty="0" smtClean="0">
                <a:solidFill>
                  <a:schemeClr val="tx1"/>
                </a:solidFill>
              </a:rPr>
              <a:t>parameters):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 (input feature map) </a:t>
            </a:r>
            <a:r>
              <a:rPr lang="en-US" dirty="0" smtClean="0">
                <a:solidFill>
                  <a:schemeClr val="tx1"/>
                </a:solidFill>
              </a:rPr>
              <a:t>convert </a:t>
            </a:r>
            <a:r>
              <a:rPr lang="en-US" dirty="0">
                <a:solidFill>
                  <a:schemeClr val="tx1"/>
                </a:solidFill>
              </a:rPr>
              <a:t>incoming </a:t>
            </a:r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 smtClean="0">
                <a:solidFill>
                  <a:schemeClr val="tx1"/>
                </a:solidFill>
              </a:rPr>
              <a:t>the internal feature </a:t>
            </a:r>
            <a:r>
              <a:rPr lang="en-US" dirty="0">
                <a:solidFill>
                  <a:schemeClr val="tx1"/>
                </a:solidFill>
              </a:rPr>
              <a:t>representation.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G:</a:t>
            </a:r>
            <a:r>
              <a:rPr lang="en-US" dirty="0" smtClean="0">
                <a:solidFill>
                  <a:schemeClr val="tx1"/>
                </a:solidFill>
              </a:rPr>
              <a:t> (generalization) </a:t>
            </a:r>
            <a:r>
              <a:rPr lang="en-US" dirty="0" smtClean="0">
                <a:solidFill>
                  <a:schemeClr val="tx1"/>
                </a:solidFill>
              </a:rPr>
              <a:t>update </a:t>
            </a:r>
            <a:r>
              <a:rPr lang="en-US" dirty="0" smtClean="0">
                <a:solidFill>
                  <a:schemeClr val="tx1"/>
                </a:solidFill>
              </a:rPr>
              <a:t>memories </a:t>
            </a:r>
            <a:r>
              <a:rPr lang="en-US" dirty="0">
                <a:solidFill>
                  <a:schemeClr val="tx1"/>
                </a:solidFill>
              </a:rPr>
              <a:t>given </a:t>
            </a:r>
            <a:r>
              <a:rPr lang="en-US" dirty="0" smtClean="0">
                <a:solidFill>
                  <a:schemeClr val="tx1"/>
                </a:solidFill>
              </a:rPr>
              <a:t>new input.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O: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produce </a:t>
            </a:r>
            <a:r>
              <a:rPr lang="en-US" dirty="0">
                <a:solidFill>
                  <a:schemeClr val="tx1"/>
                </a:solidFill>
              </a:rPr>
              <a:t>new output (in feature </a:t>
            </a:r>
            <a:r>
              <a:rPr lang="en-US" dirty="0" smtClean="0">
                <a:solidFill>
                  <a:schemeClr val="tx1"/>
                </a:solidFill>
              </a:rPr>
              <a:t>             representation </a:t>
            </a:r>
            <a:r>
              <a:rPr lang="en-US" dirty="0">
                <a:solidFill>
                  <a:schemeClr val="tx1"/>
                </a:solidFill>
              </a:rPr>
              <a:t>space) given </a:t>
            </a:r>
            <a:r>
              <a:rPr lang="en-US" dirty="0" smtClean="0">
                <a:solidFill>
                  <a:schemeClr val="tx1"/>
                </a:solidFill>
              </a:rPr>
              <a:t>the memories.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(response) </a:t>
            </a:r>
            <a:r>
              <a:rPr lang="en-US" dirty="0" smtClean="0">
                <a:solidFill>
                  <a:schemeClr val="tx1"/>
                </a:solidFill>
              </a:rPr>
              <a:t>convert </a:t>
            </a:r>
            <a:r>
              <a:rPr lang="en-US" dirty="0" smtClean="0">
                <a:solidFill>
                  <a:schemeClr val="tx1"/>
                </a:solidFill>
              </a:rPr>
              <a:t>output O into                              a response seen by the outside world.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7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qa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84" r="-8284"/>
          <a:stretch>
            <a:fillRect/>
          </a:stretch>
        </p:blipFill>
        <p:spPr>
          <a:xfrm>
            <a:off x="-753085" y="341908"/>
            <a:ext cx="10739738" cy="5800222"/>
          </a:xfrm>
        </p:spPr>
      </p:pic>
    </p:spTree>
    <p:extLst>
      <p:ext uri="{BB962C8B-B14F-4D97-AF65-F5344CB8AC3E}">
        <p14:creationId xmlns:p14="http://schemas.microsoft.com/office/powerpoint/2010/main" val="378123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17924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0000FF"/>
                </a:solidFill>
              </a:rPr>
              <a:t>WebQuestions</a:t>
            </a:r>
            <a:r>
              <a:rPr lang="en-US" sz="3600" b="1" dirty="0" smtClean="0">
                <a:solidFill>
                  <a:srgbClr val="0000FF"/>
                </a:solidFill>
              </a:rPr>
              <a:t> &amp; </a:t>
            </a:r>
            <a:r>
              <a:rPr lang="en-US" sz="3600" b="1" dirty="0" err="1" smtClean="0">
                <a:solidFill>
                  <a:srgbClr val="0000FF"/>
                </a:solidFill>
              </a:rPr>
              <a:t>SimpleQuestions</a:t>
            </a:r>
            <a:endParaRPr lang="en-US" sz="3600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134351" cy="1638299"/>
          </a:xfrm>
        </p:spPr>
        <p:txBody>
          <a:bodyPr>
            <a:normAutofit/>
          </a:bodyPr>
          <a:lstStyle/>
          <a:p>
            <a:r>
              <a:rPr lang="en-US" dirty="0" smtClean="0"/>
              <a:t>Decent results on </a:t>
            </a:r>
            <a:r>
              <a:rPr lang="en-US" dirty="0" err="1" smtClean="0"/>
              <a:t>WebQuestions</a:t>
            </a:r>
            <a:r>
              <a:rPr lang="en-US" dirty="0" smtClean="0"/>
              <a:t>, a popular QA task: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47788" y="3289301"/>
            <a:ext cx="6169721" cy="92333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Bordes</a:t>
            </a:r>
            <a:r>
              <a:rPr lang="en-US" dirty="0"/>
              <a:t>, </a:t>
            </a:r>
            <a:r>
              <a:rPr lang="en-US" dirty="0" smtClean="0"/>
              <a:t>N. </a:t>
            </a:r>
            <a:r>
              <a:rPr lang="en-US" dirty="0" err="1" smtClean="0"/>
              <a:t>Usunier</a:t>
            </a:r>
            <a:r>
              <a:rPr lang="en-US" dirty="0" smtClean="0"/>
              <a:t>, S</a:t>
            </a:r>
            <a:r>
              <a:rPr lang="en-US" dirty="0"/>
              <a:t>. </a:t>
            </a:r>
            <a:r>
              <a:rPr lang="en-US" dirty="0" smtClean="0"/>
              <a:t>Chopra </a:t>
            </a:r>
            <a:r>
              <a:rPr lang="en-US" dirty="0" err="1" smtClean="0"/>
              <a:t>J.Weston</a:t>
            </a:r>
            <a:r>
              <a:rPr lang="en-US" dirty="0"/>
              <a:t>. Large-scale Simple Question Answering with Memory Networks. arXiv:1506.02075. </a:t>
            </a:r>
          </a:p>
        </p:txBody>
      </p:sp>
      <p:pic>
        <p:nvPicPr>
          <p:cNvPr id="5" name="Picture 4" descr="wq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6" y="1295401"/>
            <a:ext cx="7767595" cy="196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275" y="4971573"/>
            <a:ext cx="8307934" cy="92333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However </a:t>
            </a:r>
            <a:r>
              <a:rPr lang="en-US" dirty="0" smtClean="0">
                <a:solidFill>
                  <a:srgbClr val="FF0000"/>
                </a:solidFill>
              </a:rPr>
              <a:t>now </a:t>
            </a:r>
            <a:r>
              <a:rPr lang="en-US" dirty="0">
                <a:solidFill>
                  <a:srgbClr val="FF0000"/>
                </a:solidFill>
              </a:rPr>
              <a:t>beaten by </a:t>
            </a:r>
            <a:r>
              <a:rPr lang="en-US" dirty="0" smtClean="0">
                <a:solidFill>
                  <a:srgbClr val="FF0000"/>
                </a:solidFill>
              </a:rPr>
              <a:t>many </a:t>
            </a:r>
            <a:r>
              <a:rPr lang="en-US" dirty="0">
                <a:solidFill>
                  <a:srgbClr val="FF0000"/>
                </a:solidFill>
              </a:rPr>
              <a:t>results, especially (</a:t>
            </a:r>
            <a:r>
              <a:rPr lang="hr-HR" dirty="0">
                <a:solidFill>
                  <a:srgbClr val="FF0000"/>
                </a:solidFill>
              </a:rPr>
              <a:t>Yih et al. ACL ‘15</a:t>
            </a:r>
            <a:r>
              <a:rPr lang="en-US" dirty="0">
                <a:solidFill>
                  <a:srgbClr val="FF0000"/>
                </a:solidFill>
              </a:rPr>
              <a:t>) that achieves </a:t>
            </a:r>
            <a:r>
              <a:rPr lang="en-US" b="1" dirty="0">
                <a:solidFill>
                  <a:srgbClr val="FF0000"/>
                </a:solidFill>
              </a:rPr>
              <a:t>52.5</a:t>
            </a:r>
            <a:r>
              <a:rPr lang="en-US" dirty="0">
                <a:solidFill>
                  <a:srgbClr val="FF0000"/>
                </a:solidFill>
              </a:rPr>
              <a:t>! </a:t>
            </a:r>
            <a:r>
              <a:rPr lang="en-US" dirty="0" smtClean="0">
                <a:solidFill>
                  <a:srgbClr val="FF0000"/>
                </a:solidFill>
              </a:rPr>
              <a:t>Several hand </a:t>
            </a:r>
            <a:r>
              <a:rPr lang="en-US" dirty="0">
                <a:solidFill>
                  <a:srgbClr val="FF0000"/>
                </a:solidFill>
              </a:rPr>
              <a:t>engineered features are used in that case</a:t>
            </a:r>
            <a:r>
              <a:rPr lang="en-US" dirty="0" smtClean="0">
                <a:solidFill>
                  <a:srgbClr val="FF0000"/>
                </a:solidFill>
              </a:rPr>
              <a:t>. Note </a:t>
            </a:r>
            <a:r>
              <a:rPr lang="en-US" dirty="0" err="1" smtClean="0">
                <a:solidFill>
                  <a:srgbClr val="FF0000"/>
                </a:solidFill>
              </a:rPr>
              <a:t>WebQuestions</a:t>
            </a:r>
            <a:r>
              <a:rPr lang="en-US" dirty="0" smtClean="0">
                <a:solidFill>
                  <a:srgbClr val="FF0000"/>
                </a:solidFill>
              </a:rPr>
              <a:t> is very small (4k </a:t>
            </a:r>
            <a:r>
              <a:rPr lang="en-US" dirty="0" err="1" smtClean="0">
                <a:solidFill>
                  <a:srgbClr val="FF0000"/>
                </a:solidFill>
              </a:rPr>
              <a:t>train+valid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3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95704"/>
            <a:ext cx="8042276" cy="1336956"/>
          </a:xfrm>
        </p:spPr>
        <p:txBody>
          <a:bodyPr/>
          <a:lstStyle/>
          <a:p>
            <a:r>
              <a:rPr lang="en-US" sz="2400" b="1" dirty="0" smtClean="0"/>
              <a:t>Recent Work: New Models for QA on documents </a:t>
            </a:r>
            <a:r>
              <a:rPr lang="en-US" sz="2400" dirty="0" smtClean="0">
                <a:solidFill>
                  <a:srgbClr val="0000FF"/>
                </a:solidFill>
              </a:rPr>
              <a:t>Miller et al. Key</a:t>
            </a:r>
            <a:r>
              <a:rPr lang="en-US" sz="2400" dirty="0">
                <a:solidFill>
                  <a:srgbClr val="0000FF"/>
                </a:solidFill>
              </a:rPr>
              <a:t>-Value Memory Networks for Directly Reading Documents. arXiv:1606.03126. </a:t>
            </a:r>
          </a:p>
        </p:txBody>
      </p:sp>
      <p:pic>
        <p:nvPicPr>
          <p:cNvPr id="6" name="Content Placeholder 5" descr="k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03" t="-96719" r="-11364" b="-7080"/>
          <a:stretch/>
        </p:blipFill>
        <p:spPr>
          <a:xfrm>
            <a:off x="-1419628" y="-883484"/>
            <a:ext cx="12072490" cy="8010865"/>
          </a:xfrm>
        </p:spPr>
      </p:pic>
    </p:spTree>
    <p:extLst>
      <p:ext uri="{BB962C8B-B14F-4D97-AF65-F5344CB8AC3E}">
        <p14:creationId xmlns:p14="http://schemas.microsoft.com/office/powerpoint/2010/main" val="830415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k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03" t="-96719" r="-11364" b="-7080"/>
          <a:stretch/>
        </p:blipFill>
        <p:spPr>
          <a:xfrm>
            <a:off x="-1328754" y="-634947"/>
            <a:ext cx="11500186" cy="7631105"/>
          </a:xfrm>
        </p:spPr>
      </p:pic>
      <p:sp>
        <p:nvSpPr>
          <p:cNvPr id="3" name="TextBox 2"/>
          <p:cNvSpPr txBox="1"/>
          <p:nvPr/>
        </p:nvSpPr>
        <p:spPr>
          <a:xfrm>
            <a:off x="1975493" y="2193100"/>
            <a:ext cx="5044560" cy="3416320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WikiQA</a:t>
            </a:r>
            <a:r>
              <a:rPr lang="en-US" b="1" u="sng" dirty="0" smtClean="0"/>
              <a:t> Results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95704"/>
            <a:ext cx="8042276" cy="1336956"/>
          </a:xfrm>
        </p:spPr>
        <p:txBody>
          <a:bodyPr/>
          <a:lstStyle/>
          <a:p>
            <a:r>
              <a:rPr lang="en-US" sz="2400" b="1" dirty="0" smtClean="0"/>
              <a:t>Recent Work: New Models for QA on documents </a:t>
            </a:r>
            <a:r>
              <a:rPr lang="en-US" sz="2400" dirty="0" smtClean="0">
                <a:solidFill>
                  <a:srgbClr val="0000FF"/>
                </a:solidFill>
              </a:rPr>
              <a:t>Miller et al. Key</a:t>
            </a:r>
            <a:r>
              <a:rPr lang="en-US" sz="2400" dirty="0">
                <a:solidFill>
                  <a:srgbClr val="0000FF"/>
                </a:solidFill>
              </a:rPr>
              <a:t>-Value Memory Networks for Directly Reading Documents. arXiv:1606.03126. </a:t>
            </a:r>
          </a:p>
        </p:txBody>
      </p:sp>
      <p:pic>
        <p:nvPicPr>
          <p:cNvPr id="11" name="Picture 10" descr="wikiq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27" y="2620353"/>
            <a:ext cx="4962249" cy="26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170972" y="107576"/>
            <a:ext cx="8973027" cy="1336956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3366FF"/>
                </a:solidFill>
                <a:latin typeface="Vista Sans OT Medium" charset="0"/>
                <a:ea typeface="ヒラギノ角ゴ ProN W6" charset="0"/>
                <a:cs typeface="ヒラギノ角ゴ ProN W6" charset="0"/>
              </a:rPr>
              <a:t>How about on large scale </a:t>
            </a:r>
            <a:r>
              <a:rPr lang="en-US" b="1" dirty="0" smtClean="0">
                <a:solidFill>
                  <a:srgbClr val="3366FF"/>
                </a:solidFill>
                <a:latin typeface="Vista Sans OT Medium" charset="0"/>
                <a:ea typeface="ヒラギノ角ゴ ProN W6" charset="0"/>
                <a:cs typeface="ヒラギノ角ゴ ProN W6" charset="0"/>
              </a:rPr>
              <a:t>dialog data</a:t>
            </a:r>
            <a:r>
              <a:rPr lang="en-US" dirty="0" smtClean="0">
                <a:solidFill>
                  <a:srgbClr val="3366FF"/>
                </a:solidFill>
                <a:latin typeface="Vista Sans OT Medium" charset="0"/>
                <a:ea typeface="ヒラギノ角ゴ ProN W6" charset="0"/>
                <a:cs typeface="ヒラギノ角ゴ ProN W6" charset="0"/>
              </a:rPr>
              <a:t>? </a:t>
            </a:r>
            <a:r>
              <a:rPr lang="en-US" dirty="0" smtClean="0">
                <a:latin typeface="Vista Sans OT Medium" charset="0"/>
                <a:ea typeface="ヒラギノ角ゴ ProN W6" charset="0"/>
                <a:cs typeface="ヒラギノ角ゴ ProN W6" charset="0"/>
              </a:rPr>
              <a:t>With multiple exchanges?</a:t>
            </a:r>
            <a:endParaRPr lang="en-US" dirty="0">
              <a:latin typeface="Vista Sans OT Medium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0973" y="1566976"/>
            <a:ext cx="8973027" cy="504705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Vista Sans OT Reg" charset="0"/>
                <a:ea typeface="ヒラギノ角ゴ ProN W3" charset="0"/>
                <a:cs typeface="ヒラギノ角ゴ ProN W3" charset="0"/>
              </a:rPr>
              <a:t>Everything we showed so far was question answering potentially with long-term context.</a:t>
            </a:r>
          </a:p>
          <a:p>
            <a:pPr eaLnBrk="1" hangingPunct="1"/>
            <a:r>
              <a:rPr lang="en-US" dirty="0" smtClean="0">
                <a:solidFill>
                  <a:schemeClr val="accent2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We have also built a </a:t>
            </a:r>
            <a:r>
              <a:rPr lang="en-US" dirty="0" smtClean="0">
                <a:solidFill>
                  <a:srgbClr val="0000FF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Movie Dialog Dataset</a:t>
            </a:r>
          </a:p>
          <a:p>
            <a:pPr marL="349250" lvl="1" indent="0"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Closed, but large, domain about movies (75k entities, 3.5M ex).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Ask facts about movies?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Ask for opinions (recommendations) about movies?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Dialog combining facts and opinions?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General chit-chat about movies (statements not questions)?</a:t>
            </a:r>
          </a:p>
          <a:p>
            <a:pPr marL="34925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49250" lvl="1" indent="0"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And… combination of all above in one end-to-end model.</a:t>
            </a:r>
            <a:endParaRPr lang="en-US" b="1" u="sng" dirty="0">
              <a:solidFill>
                <a:srgbClr val="FF0000"/>
              </a:solidFill>
            </a:endParaRPr>
          </a:p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  <a:sym typeface="Wingdings"/>
            </a:endParaRPr>
          </a:p>
          <a:p>
            <a:pPr eaLnBrk="1" hangingPunct="1"/>
            <a:endParaRPr lang="en-US" dirty="0">
              <a:latin typeface="Vista Sans OT Reg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95704"/>
            <a:ext cx="8042276" cy="1336956"/>
          </a:xfrm>
        </p:spPr>
        <p:txBody>
          <a:bodyPr/>
          <a:lstStyle/>
          <a:p>
            <a:r>
              <a:rPr lang="en-US" sz="2400" b="1" dirty="0" smtClean="0"/>
              <a:t>Recent Work: Combines QA </a:t>
            </a:r>
            <a:r>
              <a:rPr lang="en-US" sz="2400" b="1" dirty="0"/>
              <a:t>w</a:t>
            </a:r>
            <a:r>
              <a:rPr lang="en-US" sz="2400" b="1" dirty="0" smtClean="0"/>
              <a:t>ith Dialog Tasks      </a:t>
            </a:r>
            <a:r>
              <a:rPr lang="en-US" sz="2400" dirty="0" smtClean="0">
                <a:solidFill>
                  <a:srgbClr val="0000FF"/>
                </a:solidFill>
              </a:rPr>
              <a:t>Dodge et al. “Evaluating </a:t>
            </a:r>
            <a:r>
              <a:rPr lang="en-US" sz="2400" dirty="0">
                <a:solidFill>
                  <a:srgbClr val="0000FF"/>
                </a:solidFill>
              </a:rPr>
              <a:t>Prerequisite Qualities for Learning End-to-End Dialog Systems</a:t>
            </a:r>
            <a:r>
              <a:rPr lang="en-US" sz="2400" dirty="0" smtClean="0">
                <a:solidFill>
                  <a:srgbClr val="0000FF"/>
                </a:solidFill>
              </a:rPr>
              <a:t>.” ICLR ‘16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4" name="Content Placeholder 3" descr="d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-486"/>
          <a:stretch>
            <a:fillRect/>
          </a:stretch>
        </p:blipFill>
        <p:spPr>
          <a:xfrm>
            <a:off x="-70554" y="1576682"/>
            <a:ext cx="4744231" cy="2562222"/>
          </a:xfrm>
        </p:spPr>
      </p:pic>
      <p:pic>
        <p:nvPicPr>
          <p:cNvPr id="5" name="Picture 4" descr="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23" y="1718696"/>
            <a:ext cx="4581936" cy="2208559"/>
          </a:xfrm>
          <a:prstGeom prst="rect">
            <a:avLst/>
          </a:prstGeom>
        </p:spPr>
      </p:pic>
      <p:pic>
        <p:nvPicPr>
          <p:cNvPr id="7" name="Picture 6" descr="d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76" y="4329718"/>
            <a:ext cx="4470323" cy="2337209"/>
          </a:xfrm>
          <a:prstGeom prst="rect">
            <a:avLst/>
          </a:prstGeom>
        </p:spPr>
      </p:pic>
      <p:pic>
        <p:nvPicPr>
          <p:cNvPr id="8" name="Picture 7" descr="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452"/>
            <a:ext cx="4652023" cy="22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3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(Dialog 1) QA: </a:t>
            </a:r>
            <a:r>
              <a:rPr lang="en-US" sz="3600" b="1" i="1" dirty="0">
                <a:solidFill>
                  <a:srgbClr val="000090"/>
                </a:solidFill>
              </a:rPr>
              <a:t>f</a:t>
            </a:r>
            <a:r>
              <a:rPr lang="en-US" sz="3600" b="1" i="1" dirty="0" smtClean="0">
                <a:solidFill>
                  <a:srgbClr val="000090"/>
                </a:solidFill>
              </a:rPr>
              <a:t>acts about movies</a:t>
            </a:r>
            <a:endParaRPr lang="en-US" sz="3600" b="1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906302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366FF"/>
                </a:solidFill>
              </a:rPr>
              <a:t>Sample </a:t>
            </a:r>
            <a:r>
              <a:rPr lang="en-US" sz="2000" dirty="0">
                <a:solidFill>
                  <a:srgbClr val="3366FF"/>
                </a:solidFill>
              </a:rPr>
              <a:t>input contexts and target replies (in red) from </a:t>
            </a:r>
            <a:r>
              <a:rPr lang="en-US" sz="2000" dirty="0" smtClean="0">
                <a:solidFill>
                  <a:srgbClr val="3366FF"/>
                </a:solidFill>
              </a:rPr>
              <a:t>Dialog Task </a:t>
            </a:r>
            <a:r>
              <a:rPr lang="en-US" sz="2000" dirty="0">
                <a:solidFill>
                  <a:srgbClr val="3366FF"/>
                </a:solidFill>
              </a:rPr>
              <a:t>1</a:t>
            </a:r>
            <a:r>
              <a:rPr lang="en-US" sz="2000" dirty="0" smtClean="0">
                <a:solidFill>
                  <a:srgbClr val="3366FF"/>
                </a:solidFill>
              </a:rPr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572" y="2576757"/>
            <a:ext cx="8362412" cy="2600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What movies are about open source?   </a:t>
            </a:r>
            <a:r>
              <a:rPr lang="en-US" sz="2000" dirty="0" smtClean="0">
                <a:solidFill>
                  <a:schemeClr val="accent3"/>
                </a:solidFill>
              </a:rPr>
              <a:t>Revolution OS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dirty="0" err="1" smtClean="0"/>
              <a:t>Ruggero</a:t>
            </a:r>
            <a:r>
              <a:rPr lang="en-US" sz="2000" dirty="0" smtClean="0"/>
              <a:t> </a:t>
            </a:r>
            <a:r>
              <a:rPr lang="en-US" sz="2000" dirty="0"/>
              <a:t>Raimondi appears in which movies</a:t>
            </a:r>
            <a:r>
              <a:rPr lang="en-US" sz="2000" dirty="0" smtClean="0"/>
              <a:t>? </a:t>
            </a:r>
            <a:r>
              <a:rPr lang="en-US" sz="2000" dirty="0" smtClean="0">
                <a:solidFill>
                  <a:srgbClr val="E2751D"/>
                </a:solidFill>
              </a:rPr>
              <a:t>Carmen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 smtClean="0"/>
              <a:t>What </a:t>
            </a:r>
            <a:r>
              <a:rPr lang="en-US" sz="2000" dirty="0"/>
              <a:t>movies did Darren </a:t>
            </a:r>
            <a:r>
              <a:rPr lang="en-US" sz="2000" dirty="0" err="1"/>
              <a:t>McGavin</a:t>
            </a:r>
            <a:r>
              <a:rPr lang="en-US" sz="2000" dirty="0"/>
              <a:t> star in? 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E2751D"/>
                </a:solidFill>
              </a:rPr>
              <a:t>Billy </a:t>
            </a:r>
            <a:r>
              <a:rPr lang="en-US" sz="2000" dirty="0">
                <a:solidFill>
                  <a:srgbClr val="E2751D"/>
                </a:solidFill>
              </a:rPr>
              <a:t>Madison, The Night Stalker, Mrs. </a:t>
            </a:r>
            <a:r>
              <a:rPr lang="en-US" sz="2000" dirty="0" err="1">
                <a:solidFill>
                  <a:srgbClr val="E2751D"/>
                </a:solidFill>
              </a:rPr>
              <a:t>Pollifax</a:t>
            </a:r>
            <a:r>
              <a:rPr lang="en-US" sz="2000" dirty="0">
                <a:solidFill>
                  <a:srgbClr val="E2751D"/>
                </a:solidFill>
              </a:rPr>
              <a:t>-Spy, The </a:t>
            </a:r>
            <a:r>
              <a:rPr lang="en-US" sz="2000" dirty="0" smtClean="0">
                <a:solidFill>
                  <a:srgbClr val="E2751D"/>
                </a:solidFill>
              </a:rPr>
              <a:t>Challenge</a:t>
            </a:r>
          </a:p>
          <a:p>
            <a:r>
              <a:rPr lang="en-US" sz="2000" dirty="0" smtClean="0"/>
              <a:t>Can </a:t>
            </a:r>
            <a:r>
              <a:rPr lang="en-US" sz="2000" dirty="0"/>
              <a:t>you name a film directed by Stuart Ortiz? </a:t>
            </a:r>
            <a:r>
              <a:rPr lang="en-US" sz="2000" dirty="0" smtClean="0">
                <a:solidFill>
                  <a:srgbClr val="E2751D"/>
                </a:solidFill>
              </a:rPr>
              <a:t>Grave Encounters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 smtClean="0"/>
              <a:t>Who </a:t>
            </a:r>
            <a:r>
              <a:rPr lang="en-US" sz="2000" dirty="0"/>
              <a:t>directed the film White Elephant?  </a:t>
            </a:r>
            <a:r>
              <a:rPr lang="en-US" sz="2000" dirty="0" smtClean="0">
                <a:solidFill>
                  <a:srgbClr val="E2751D"/>
                </a:solidFill>
              </a:rPr>
              <a:t>Pablo </a:t>
            </a:r>
            <a:r>
              <a:rPr lang="en-US" sz="2000" dirty="0" err="1" smtClean="0">
                <a:solidFill>
                  <a:srgbClr val="E2751D"/>
                </a:solidFill>
              </a:rPr>
              <a:t>Trapero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 smtClean="0"/>
              <a:t>What </a:t>
            </a:r>
            <a:r>
              <a:rPr lang="en-US" sz="2000" dirty="0"/>
              <a:t>is the genre of the film Dial M for Murder?   </a:t>
            </a:r>
            <a:r>
              <a:rPr lang="en-US" sz="2000" dirty="0" smtClean="0">
                <a:solidFill>
                  <a:srgbClr val="E2751D"/>
                </a:solidFill>
              </a:rPr>
              <a:t>Thriller</a:t>
            </a:r>
            <a:r>
              <a:rPr lang="en-US" sz="2000" dirty="0">
                <a:solidFill>
                  <a:srgbClr val="E2751D"/>
                </a:solidFill>
              </a:rPr>
              <a:t>, </a:t>
            </a:r>
            <a:r>
              <a:rPr lang="en-US" sz="2000" dirty="0" smtClean="0">
                <a:solidFill>
                  <a:srgbClr val="E2751D"/>
                </a:solidFill>
              </a:rPr>
              <a:t>Crime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 smtClean="0"/>
              <a:t>What </a:t>
            </a:r>
            <a:r>
              <a:rPr lang="en-US" sz="2000" dirty="0"/>
              <a:t>language is </a:t>
            </a:r>
            <a:r>
              <a:rPr lang="en-US" sz="2000" dirty="0" err="1"/>
              <a:t>Whity</a:t>
            </a:r>
            <a:r>
              <a:rPr lang="en-US" sz="2000" dirty="0"/>
              <a:t> in</a:t>
            </a:r>
            <a:r>
              <a:rPr lang="en-US" sz="2000" dirty="0" smtClean="0"/>
              <a:t>?  </a:t>
            </a:r>
            <a:r>
              <a:rPr lang="en-US" sz="2000" dirty="0" smtClean="0">
                <a:solidFill>
                  <a:srgbClr val="E2751D"/>
                </a:solidFill>
              </a:rPr>
              <a:t>German</a:t>
            </a:r>
            <a:endParaRPr lang="en-US" sz="2000" dirty="0">
              <a:solidFill>
                <a:srgbClr val="E275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0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2128" y="107576"/>
            <a:ext cx="9412671" cy="133695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(Dialog 2) Recs: </a:t>
            </a:r>
            <a:r>
              <a:rPr lang="en-US" sz="3600" b="1" i="1" dirty="0" smtClean="0">
                <a:solidFill>
                  <a:srgbClr val="000090"/>
                </a:solidFill>
              </a:rPr>
              <a:t>movie</a:t>
            </a:r>
            <a:r>
              <a:rPr lang="en-US" sz="3600" b="1" i="1" dirty="0">
                <a:solidFill>
                  <a:srgbClr val="000090"/>
                </a:solidFill>
              </a:rPr>
              <a:t> </a:t>
            </a:r>
            <a:r>
              <a:rPr lang="en-US" sz="3600" b="1" i="1" dirty="0" smtClean="0">
                <a:solidFill>
                  <a:srgbClr val="000090"/>
                </a:solidFill>
              </a:rPr>
              <a:t>recommendations</a:t>
            </a:r>
            <a:endParaRPr lang="en-US" sz="3600" b="1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906302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366FF"/>
                </a:solidFill>
              </a:rPr>
              <a:t>Sample </a:t>
            </a:r>
            <a:r>
              <a:rPr lang="en-US" sz="2000" dirty="0">
                <a:solidFill>
                  <a:srgbClr val="3366FF"/>
                </a:solidFill>
              </a:rPr>
              <a:t>input contexts and target replies (in red) from </a:t>
            </a:r>
            <a:r>
              <a:rPr lang="en-US" sz="2000" dirty="0" smtClean="0">
                <a:solidFill>
                  <a:srgbClr val="3366FF"/>
                </a:solidFill>
              </a:rPr>
              <a:t>Dialog Task </a:t>
            </a:r>
            <a:r>
              <a:rPr lang="en-US" sz="2000" dirty="0">
                <a:solidFill>
                  <a:srgbClr val="3366FF"/>
                </a:solidFill>
              </a:rPr>
              <a:t>2</a:t>
            </a:r>
            <a:r>
              <a:rPr lang="en-US" sz="2000" dirty="0" smtClean="0">
                <a:solidFill>
                  <a:srgbClr val="3366FF"/>
                </a:solidFill>
              </a:rPr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572" y="2576757"/>
            <a:ext cx="8362412" cy="2292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Schindler's List, The Fugitive, Apocalypse Now, Pulp Fiction, and The Godfather are films I really liked. </a:t>
            </a:r>
            <a:r>
              <a:rPr lang="en-US" sz="2000" dirty="0" smtClean="0"/>
              <a:t>Can </a:t>
            </a:r>
            <a:r>
              <a:rPr lang="en-US" sz="2000" dirty="0"/>
              <a:t>you suggest a film?         </a:t>
            </a:r>
            <a:r>
              <a:rPr lang="en-US" sz="2000" dirty="0" smtClean="0">
                <a:solidFill>
                  <a:srgbClr val="E2751D"/>
                </a:solidFill>
              </a:rPr>
              <a:t>The Hunt </a:t>
            </a:r>
            <a:r>
              <a:rPr lang="en-US" sz="2000" dirty="0">
                <a:solidFill>
                  <a:srgbClr val="E2751D"/>
                </a:solidFill>
              </a:rPr>
              <a:t>for Red </a:t>
            </a:r>
            <a:r>
              <a:rPr lang="en-US" sz="2000" dirty="0" smtClean="0">
                <a:solidFill>
                  <a:srgbClr val="E2751D"/>
                </a:solidFill>
              </a:rPr>
              <a:t>October</a:t>
            </a:r>
          </a:p>
          <a:p>
            <a:endParaRPr lang="en-US" sz="2000" dirty="0"/>
          </a:p>
          <a:p>
            <a:r>
              <a:rPr lang="en-US" sz="2000" dirty="0" smtClean="0"/>
              <a:t>Some </a:t>
            </a:r>
            <a:r>
              <a:rPr lang="en-US" sz="2000" dirty="0"/>
              <a:t>movies I like are Heat, Kids, Fight Club, Shaun of the Dead, The Avengers, </a:t>
            </a:r>
            <a:r>
              <a:rPr lang="en-US" sz="2000" dirty="0" err="1"/>
              <a:t>Skyfall</a:t>
            </a:r>
            <a:r>
              <a:rPr lang="en-US" sz="2000" dirty="0"/>
              <a:t>, and Jurassic Park. </a:t>
            </a:r>
            <a:r>
              <a:rPr lang="en-US" sz="2000" dirty="0" smtClean="0"/>
              <a:t>Can </a:t>
            </a:r>
            <a:r>
              <a:rPr lang="en-US" sz="2000" dirty="0"/>
              <a:t>you suggest something else I might like? 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Ocean's Eleven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2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2128" y="107576"/>
            <a:ext cx="9412671" cy="133695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(Dialog 3) </a:t>
            </a:r>
            <a:r>
              <a:rPr lang="en-US" sz="3600" b="1" dirty="0" err="1" smtClean="0">
                <a:solidFill>
                  <a:srgbClr val="000090"/>
                </a:solidFill>
              </a:rPr>
              <a:t>QA+Recs</a:t>
            </a:r>
            <a:r>
              <a:rPr lang="en-US" sz="3600" b="1" dirty="0" smtClean="0">
                <a:solidFill>
                  <a:srgbClr val="000090"/>
                </a:solidFill>
              </a:rPr>
              <a:t>: </a:t>
            </a:r>
            <a:r>
              <a:rPr lang="en-US" sz="3600" i="1" dirty="0" smtClean="0">
                <a:solidFill>
                  <a:srgbClr val="000090"/>
                </a:solidFill>
              </a:rPr>
              <a:t>combination dialog</a:t>
            </a:r>
            <a:endParaRPr lang="en-US" sz="3600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906302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366FF"/>
                </a:solidFill>
              </a:rPr>
              <a:t>Sample </a:t>
            </a:r>
            <a:r>
              <a:rPr lang="en-US" sz="2000" dirty="0">
                <a:solidFill>
                  <a:srgbClr val="3366FF"/>
                </a:solidFill>
              </a:rPr>
              <a:t>input contexts and target replies (in red) from </a:t>
            </a:r>
            <a:r>
              <a:rPr lang="en-US" sz="2000" dirty="0" smtClean="0">
                <a:solidFill>
                  <a:srgbClr val="3366FF"/>
                </a:solidFill>
              </a:rPr>
              <a:t>Dialog Task </a:t>
            </a:r>
            <a:r>
              <a:rPr lang="en-US" sz="2000" dirty="0">
                <a:solidFill>
                  <a:srgbClr val="3366FF"/>
                </a:solidFill>
              </a:rPr>
              <a:t>3</a:t>
            </a:r>
            <a:r>
              <a:rPr lang="en-US" sz="2000" dirty="0" smtClean="0">
                <a:solidFill>
                  <a:srgbClr val="3366FF"/>
                </a:solidFill>
              </a:rPr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572" y="2576757"/>
            <a:ext cx="8362412" cy="2292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I loved Billy Madison, </a:t>
            </a:r>
            <a:r>
              <a:rPr lang="en-US" sz="2000" dirty="0" smtClean="0"/>
              <a:t>Blades </a:t>
            </a:r>
            <a:r>
              <a:rPr lang="en-US" sz="2000" dirty="0"/>
              <a:t>of Glory, Bio-Dome, </a:t>
            </a:r>
            <a:r>
              <a:rPr lang="en-US" sz="2000" dirty="0" smtClean="0"/>
              <a:t>Clue, and Happy Gilmore. I'm </a:t>
            </a:r>
            <a:r>
              <a:rPr lang="en-US" sz="2000" dirty="0"/>
              <a:t>looking for a Music movie.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rgbClr val="E2751D"/>
                </a:solidFill>
              </a:rPr>
              <a:t>School </a:t>
            </a:r>
            <a:r>
              <a:rPr lang="en-US" sz="2000" dirty="0">
                <a:solidFill>
                  <a:srgbClr val="E2751D"/>
                </a:solidFill>
              </a:rPr>
              <a:t>of </a:t>
            </a:r>
            <a:r>
              <a:rPr lang="en-US" sz="2000" dirty="0" smtClean="0">
                <a:solidFill>
                  <a:srgbClr val="E2751D"/>
                </a:solidFill>
              </a:rPr>
              <a:t>Rock</a:t>
            </a:r>
          </a:p>
          <a:p>
            <a:r>
              <a:rPr lang="en-US" sz="2000" dirty="0" smtClean="0"/>
              <a:t>What </a:t>
            </a:r>
            <a:r>
              <a:rPr lang="en-US" sz="2000" dirty="0"/>
              <a:t>else is that about?    </a:t>
            </a:r>
            <a:r>
              <a:rPr lang="en-US" sz="2000" dirty="0" smtClean="0">
                <a:solidFill>
                  <a:srgbClr val="E2751D"/>
                </a:solidFill>
              </a:rPr>
              <a:t>Music</a:t>
            </a:r>
            <a:r>
              <a:rPr lang="en-US" sz="2000" dirty="0">
                <a:solidFill>
                  <a:srgbClr val="E2751D"/>
                </a:solidFill>
              </a:rPr>
              <a:t>, Musical, Jack Black, school, teacher, Richard </a:t>
            </a:r>
            <a:r>
              <a:rPr lang="en-US" sz="2000" dirty="0" err="1">
                <a:solidFill>
                  <a:srgbClr val="E2751D"/>
                </a:solidFill>
              </a:rPr>
              <a:t>Linklater</a:t>
            </a:r>
            <a:r>
              <a:rPr lang="en-US" sz="2000" dirty="0">
                <a:solidFill>
                  <a:srgbClr val="E2751D"/>
                </a:solidFill>
              </a:rPr>
              <a:t>, rock, </a:t>
            </a:r>
            <a:r>
              <a:rPr lang="en-US" sz="2000" dirty="0" smtClean="0">
                <a:solidFill>
                  <a:srgbClr val="E2751D"/>
                </a:solidFill>
              </a:rPr>
              <a:t>guitar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/>
              <a:t>I like rock and roll movies more. Do you know anything else? 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E2751D"/>
                </a:solidFill>
              </a:rPr>
              <a:t>Little Richard</a:t>
            </a:r>
            <a:endParaRPr lang="en-US" sz="2000" dirty="0">
              <a:solidFill>
                <a:srgbClr val="E2751D"/>
              </a:solidFill>
            </a:endParaRPr>
          </a:p>
          <a:p>
            <a:endParaRPr lang="en-US" sz="2000" dirty="0">
              <a:solidFill>
                <a:srgbClr val="E275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6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2128" y="107576"/>
            <a:ext cx="9412671" cy="133695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(Dialog 4) </a:t>
            </a:r>
            <a:r>
              <a:rPr lang="en-US" sz="3600" b="1" dirty="0" err="1" smtClean="0">
                <a:solidFill>
                  <a:srgbClr val="000090"/>
                </a:solidFill>
              </a:rPr>
              <a:t>Reddit</a:t>
            </a:r>
            <a:r>
              <a:rPr lang="en-US" sz="3600" b="1" dirty="0" smtClean="0">
                <a:solidFill>
                  <a:srgbClr val="000090"/>
                </a:solidFill>
              </a:rPr>
              <a:t>: </a:t>
            </a:r>
            <a:r>
              <a:rPr lang="en-US" sz="3600" i="1" dirty="0" smtClean="0">
                <a:solidFill>
                  <a:srgbClr val="000090"/>
                </a:solidFill>
              </a:rPr>
              <a:t>real dialog</a:t>
            </a:r>
            <a:endParaRPr lang="en-US" sz="3600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906302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366FF"/>
                </a:solidFill>
              </a:rPr>
              <a:t>Sample </a:t>
            </a:r>
            <a:r>
              <a:rPr lang="en-US" sz="2000" dirty="0">
                <a:solidFill>
                  <a:srgbClr val="3366FF"/>
                </a:solidFill>
              </a:rPr>
              <a:t>input contexts and target replies (in red) from </a:t>
            </a:r>
            <a:r>
              <a:rPr lang="en-US" sz="2000" dirty="0" smtClean="0">
                <a:solidFill>
                  <a:srgbClr val="3366FF"/>
                </a:solidFill>
              </a:rPr>
              <a:t>Dialog Task 4: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572" y="2564546"/>
            <a:ext cx="8362412" cy="2600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I think the Terminator movies really suck, I mean the first one was </a:t>
            </a:r>
            <a:r>
              <a:rPr lang="en-US" sz="2000" dirty="0" err="1"/>
              <a:t>kinda</a:t>
            </a:r>
            <a:r>
              <a:rPr lang="en-US" sz="2000" dirty="0"/>
              <a:t> ok, but after that they got </a:t>
            </a:r>
            <a:r>
              <a:rPr lang="en-US" sz="2000" dirty="0" smtClean="0"/>
              <a:t>really cheesy</a:t>
            </a:r>
            <a:r>
              <a:rPr lang="en-US" sz="2000" dirty="0"/>
              <a:t>. Even the second one which people somehow think is great. And after that... </a:t>
            </a:r>
            <a:r>
              <a:rPr lang="en-US" sz="2000" dirty="0" err="1"/>
              <a:t>forgeddabotit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E2751D"/>
                </a:solidFill>
              </a:rPr>
              <a:t>C’mon the second one was still pretty cool.. </a:t>
            </a:r>
            <a:r>
              <a:rPr lang="en-US" sz="2000" dirty="0" err="1">
                <a:solidFill>
                  <a:srgbClr val="E2751D"/>
                </a:solidFill>
              </a:rPr>
              <a:t>Arny</a:t>
            </a:r>
            <a:r>
              <a:rPr lang="en-US" sz="2000" dirty="0">
                <a:solidFill>
                  <a:srgbClr val="E2751D"/>
                </a:solidFill>
              </a:rPr>
              <a:t> was still so badass, as was </a:t>
            </a:r>
            <a:r>
              <a:rPr lang="en-US" sz="2000" dirty="0" err="1">
                <a:solidFill>
                  <a:srgbClr val="E2751D"/>
                </a:solidFill>
              </a:rPr>
              <a:t>Sararah</a:t>
            </a:r>
            <a:r>
              <a:rPr lang="en-US" sz="2000" dirty="0">
                <a:solidFill>
                  <a:srgbClr val="E2751D"/>
                </a:solidFill>
              </a:rPr>
              <a:t> Connor’s character.</a:t>
            </a:r>
            <a:r>
              <a:rPr lang="en-US" sz="2000" dirty="0" smtClean="0">
                <a:solidFill>
                  <a:srgbClr val="E2751D"/>
                </a:solidFill>
              </a:rPr>
              <a:t>. and </a:t>
            </a:r>
            <a:r>
              <a:rPr lang="en-US" sz="2000" dirty="0">
                <a:solidFill>
                  <a:srgbClr val="E2751D"/>
                </a:solidFill>
              </a:rPr>
              <a:t>the way they blended real action and effects was perhaps the last of its kind...</a:t>
            </a:r>
          </a:p>
        </p:txBody>
      </p:sp>
    </p:spTree>
    <p:extLst>
      <p:ext uri="{BB962C8B-B14F-4D97-AF65-F5344CB8AC3E}">
        <p14:creationId xmlns:p14="http://schemas.microsoft.com/office/powerpoint/2010/main" val="179267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Memory Network- related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295596"/>
            <a:ext cx="8418325" cy="54389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J. Weston, S. Chopra, A. </a:t>
            </a:r>
            <a:r>
              <a:rPr lang="en-US" dirty="0" err="1"/>
              <a:t>Bordes</a:t>
            </a:r>
            <a:r>
              <a:rPr lang="en-US" dirty="0"/>
              <a:t>. Memory Networks. ICLR 2015 (and arXiv:1410.3916).</a:t>
            </a:r>
          </a:p>
          <a:p>
            <a:r>
              <a:rPr lang="en-US" dirty="0"/>
              <a:t>S. </a:t>
            </a:r>
            <a:r>
              <a:rPr lang="en-US" dirty="0" err="1"/>
              <a:t>Sukhbaatar</a:t>
            </a:r>
            <a:r>
              <a:rPr lang="en-US" dirty="0"/>
              <a:t>, A. </a:t>
            </a:r>
            <a:r>
              <a:rPr lang="en-US" dirty="0" err="1"/>
              <a:t>Szlam</a:t>
            </a:r>
            <a:r>
              <a:rPr lang="en-US" dirty="0"/>
              <a:t>, J. Weston, R. Fergus. End-To-End Memory Networks. NIPS 2015 (and arXiv:1503.08895). </a:t>
            </a:r>
          </a:p>
          <a:p>
            <a:r>
              <a:rPr lang="en-US" dirty="0" smtClean="0"/>
              <a:t>J</a:t>
            </a:r>
            <a:r>
              <a:rPr lang="en-US" dirty="0"/>
              <a:t>. Weston, A. </a:t>
            </a:r>
            <a:r>
              <a:rPr lang="en-US" dirty="0" err="1"/>
              <a:t>Bordes</a:t>
            </a:r>
            <a:r>
              <a:rPr lang="en-US" dirty="0"/>
              <a:t>, S. Chopra, A. M. Rush, B. van </a:t>
            </a:r>
            <a:r>
              <a:rPr lang="en-US" dirty="0" err="1"/>
              <a:t>Merriënboer</a:t>
            </a:r>
            <a:r>
              <a:rPr lang="en-US" dirty="0"/>
              <a:t>, A. </a:t>
            </a:r>
            <a:r>
              <a:rPr lang="en-US" dirty="0" err="1"/>
              <a:t>Joulin</a:t>
            </a:r>
            <a:r>
              <a:rPr lang="en-US" dirty="0"/>
              <a:t>, T. </a:t>
            </a:r>
            <a:r>
              <a:rPr lang="en-US" dirty="0" err="1"/>
              <a:t>Mikolov</a:t>
            </a:r>
            <a:r>
              <a:rPr lang="en-US" dirty="0"/>
              <a:t>. Towards AI-Complete Question Answering: A Set of Prerequisite Toy Tasks. arXiv:1502.05698. </a:t>
            </a:r>
            <a:endParaRPr lang="en-US" dirty="0" smtClean="0"/>
          </a:p>
          <a:p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Bordes</a:t>
            </a:r>
            <a:r>
              <a:rPr lang="en-US" dirty="0"/>
              <a:t>, N. </a:t>
            </a:r>
            <a:r>
              <a:rPr lang="en-US" dirty="0" err="1"/>
              <a:t>Usunier</a:t>
            </a:r>
            <a:r>
              <a:rPr lang="en-US" dirty="0"/>
              <a:t>, S. Chopra, J. Weston. Large-scale Simple Question Answering with Memory Networks. arXiv:1506.02075. </a:t>
            </a:r>
          </a:p>
          <a:p>
            <a:r>
              <a:rPr lang="en-US" dirty="0" smtClean="0"/>
              <a:t>J</a:t>
            </a:r>
            <a:r>
              <a:rPr lang="en-US" dirty="0"/>
              <a:t>. Dodge, A. </a:t>
            </a:r>
            <a:r>
              <a:rPr lang="en-US" dirty="0" err="1"/>
              <a:t>Gane</a:t>
            </a:r>
            <a:r>
              <a:rPr lang="en-US" dirty="0"/>
              <a:t>, X. Zhang, A. </a:t>
            </a:r>
            <a:r>
              <a:rPr lang="en-US" dirty="0" err="1"/>
              <a:t>Bordes</a:t>
            </a:r>
            <a:r>
              <a:rPr lang="en-US" dirty="0"/>
              <a:t>, S. Chopra, A. Miller, A. </a:t>
            </a:r>
            <a:r>
              <a:rPr lang="en-US" dirty="0" err="1"/>
              <a:t>Szlam</a:t>
            </a:r>
            <a:r>
              <a:rPr lang="en-US" dirty="0"/>
              <a:t>, J. Weston. Evaluating Prerequisite Qualities for Learning End-to-End Dialog Systems. arXiv:</a:t>
            </a:r>
            <a:r>
              <a:rPr lang="en-US" dirty="0" smtClean="0"/>
              <a:t>1511.06931.</a:t>
            </a:r>
          </a:p>
          <a:p>
            <a:r>
              <a:rPr lang="en-US" dirty="0" smtClean="0"/>
              <a:t>F</a:t>
            </a:r>
            <a:r>
              <a:rPr lang="en-US" dirty="0"/>
              <a:t>. Hill, A. </a:t>
            </a:r>
            <a:r>
              <a:rPr lang="en-US" dirty="0" err="1"/>
              <a:t>Bordes</a:t>
            </a:r>
            <a:r>
              <a:rPr lang="en-US" dirty="0"/>
              <a:t>, S. Chopra, J. Weston. The Goldilocks Principle: Reading Children's Books with Explicit Memory Representations. arXiv:1511.02301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J. Weston. Dialog-based Language Learning. arXiv:1604.06045. </a:t>
            </a:r>
            <a:endParaRPr lang="en-US" dirty="0" smtClean="0"/>
          </a:p>
          <a:p>
            <a:r>
              <a:rPr lang="en-US" dirty="0" smtClean="0"/>
              <a:t>A. </a:t>
            </a:r>
            <a:r>
              <a:rPr lang="en-US" dirty="0" err="1" smtClean="0"/>
              <a:t>Bordes</a:t>
            </a:r>
            <a:r>
              <a:rPr lang="en-US" dirty="0" smtClean="0"/>
              <a:t>, Jason Weston. Learning End-to-End Goal-Oriented Dialog. arXiv:1605.07683.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560902"/>
            <a:ext cx="8042276" cy="1336956"/>
          </a:xfrm>
        </p:spPr>
        <p:txBody>
          <a:bodyPr/>
          <a:lstStyle/>
          <a:p>
            <a:r>
              <a:rPr lang="en-US" dirty="0" smtClean="0"/>
              <a:t>Memory Network: </a:t>
            </a:r>
            <a:r>
              <a:rPr lang="en-US" i="1" dirty="0" smtClean="0"/>
              <a:t>example</a:t>
            </a:r>
            <a:endParaRPr lang="en-US" i="1" dirty="0"/>
          </a:p>
        </p:txBody>
      </p:sp>
      <p:pic>
        <p:nvPicPr>
          <p:cNvPr id="4" name="Content Placeholder 3" descr="memory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5864"/>
          <a:stretch>
            <a:fillRect/>
          </a:stretch>
        </p:blipFill>
        <p:spPr>
          <a:xfrm>
            <a:off x="0" y="1056907"/>
            <a:ext cx="9364784" cy="5057648"/>
          </a:xfrm>
        </p:spPr>
      </p:pic>
    </p:spTree>
    <p:extLst>
      <p:ext uri="{BB962C8B-B14F-4D97-AF65-F5344CB8AC3E}">
        <p14:creationId xmlns:p14="http://schemas.microsoft.com/office/powerpoint/2010/main" val="2975000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5" name="Picture 4" descr="new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2" y="1629116"/>
            <a:ext cx="9272993" cy="2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444015"/>
            <a:ext cx="8042276" cy="1336956"/>
          </a:xfrm>
        </p:spPr>
        <p:txBody>
          <a:bodyPr/>
          <a:lstStyle/>
          <a:p>
            <a:r>
              <a:rPr lang="en-US" dirty="0" smtClean="0"/>
              <a:t>Ubuntu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892941"/>
            <a:ext cx="8042276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Dialog dataset: Ubuntu </a:t>
            </a:r>
            <a:r>
              <a:rPr lang="en-US" dirty="0"/>
              <a:t>IRC channel </a:t>
            </a:r>
            <a:r>
              <a:rPr lang="en-US" dirty="0" smtClean="0"/>
              <a:t>logs, users </a:t>
            </a:r>
            <a:r>
              <a:rPr lang="en-US" dirty="0"/>
              <a:t>ask </a:t>
            </a:r>
            <a:r>
              <a:rPr lang="en-US" dirty="0" smtClean="0"/>
              <a:t>questions about </a:t>
            </a:r>
            <a:r>
              <a:rPr lang="en-US" dirty="0"/>
              <a:t>issues they are having with Ubuntu and get answers by other users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FF6600"/>
                </a:solidFill>
              </a:rPr>
              <a:t>(Lowe et al., ‘15)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 descr="ubunt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009383"/>
            <a:ext cx="89408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388" y="5503076"/>
            <a:ext cx="8696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Best results currently reported: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Sentence </a:t>
            </a:r>
            <a:r>
              <a:rPr lang="en-US" dirty="0">
                <a:solidFill>
                  <a:srgbClr val="000090"/>
                </a:solidFill>
              </a:rPr>
              <a:t>Pair Scoring: Towards Unified Framework for Text Comprehension</a:t>
            </a:r>
          </a:p>
          <a:p>
            <a:r>
              <a:rPr lang="en-US" dirty="0" err="1" smtClean="0">
                <a:solidFill>
                  <a:srgbClr val="000090"/>
                </a:solidFill>
              </a:rPr>
              <a:t>Petr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err="1">
                <a:solidFill>
                  <a:srgbClr val="000090"/>
                </a:solidFill>
              </a:rPr>
              <a:t>Baudiš</a:t>
            </a:r>
            <a:r>
              <a:rPr lang="en-US" dirty="0">
                <a:solidFill>
                  <a:srgbClr val="000090"/>
                </a:solidFill>
              </a:rPr>
              <a:t>, Jan </a:t>
            </a:r>
            <a:r>
              <a:rPr lang="en-US" dirty="0" err="1">
                <a:solidFill>
                  <a:srgbClr val="000090"/>
                </a:solidFill>
              </a:rPr>
              <a:t>Pichl</a:t>
            </a:r>
            <a:r>
              <a:rPr lang="en-US" dirty="0">
                <a:solidFill>
                  <a:srgbClr val="000090"/>
                </a:solidFill>
              </a:rPr>
              <a:t>, </a:t>
            </a:r>
            <a:r>
              <a:rPr lang="en-US" dirty="0" err="1">
                <a:solidFill>
                  <a:srgbClr val="000090"/>
                </a:solidFill>
              </a:rPr>
              <a:t>Tomáš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err="1">
                <a:solidFill>
                  <a:srgbClr val="000090"/>
                </a:solidFill>
              </a:rPr>
              <a:t>Vyskočil</a:t>
            </a:r>
            <a:r>
              <a:rPr lang="en-US" dirty="0">
                <a:solidFill>
                  <a:srgbClr val="000090"/>
                </a:solidFill>
              </a:rPr>
              <a:t>, Jan </a:t>
            </a:r>
            <a:r>
              <a:rPr lang="en-US" dirty="0" err="1" smtClean="0">
                <a:solidFill>
                  <a:srgbClr val="000090"/>
                </a:solidFill>
              </a:rPr>
              <a:t>Šedivý</a:t>
            </a:r>
            <a:endParaRPr lang="en-US" dirty="0" smtClean="0">
              <a:solidFill>
                <a:srgbClr val="000090"/>
              </a:solidFill>
            </a:endParaRPr>
          </a:p>
          <a:p>
            <a:r>
              <a:rPr lang="en-US" dirty="0" smtClean="0">
                <a:solidFill>
                  <a:srgbClr val="3366FF"/>
                </a:solidFill>
              </a:rPr>
              <a:t>RNN-CNN combo model: 67.2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37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-429707"/>
            <a:ext cx="8042276" cy="1336956"/>
          </a:xfrm>
        </p:spPr>
        <p:txBody>
          <a:bodyPr/>
          <a:lstStyle/>
          <a:p>
            <a:r>
              <a:rPr lang="en-US" b="1" dirty="0" smtClean="0"/>
              <a:t>Next Steps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037936"/>
            <a:ext cx="8594725" cy="54705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Artificial tasks to help design new methods: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New methods </a:t>
            </a:r>
            <a:r>
              <a:rPr lang="en-US" dirty="0">
                <a:solidFill>
                  <a:srgbClr val="0000FF"/>
                </a:solidFill>
              </a:rPr>
              <a:t>that succeed on all </a:t>
            </a:r>
            <a:r>
              <a:rPr lang="en-US" dirty="0" err="1">
                <a:solidFill>
                  <a:srgbClr val="0000FF"/>
                </a:solidFill>
              </a:rPr>
              <a:t>bAbI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tasks?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Make </a:t>
            </a:r>
            <a:r>
              <a:rPr lang="en-US" dirty="0">
                <a:solidFill>
                  <a:srgbClr val="0000FF"/>
                </a:solidFill>
              </a:rPr>
              <a:t>more </a:t>
            </a:r>
            <a:r>
              <a:rPr lang="en-US" dirty="0" err="1">
                <a:solidFill>
                  <a:srgbClr val="0000FF"/>
                </a:solidFill>
              </a:rPr>
              <a:t>bAbI</a:t>
            </a:r>
            <a:r>
              <a:rPr lang="en-US" dirty="0">
                <a:solidFill>
                  <a:srgbClr val="0000FF"/>
                </a:solidFill>
              </a:rPr>
              <a:t> tasks to check other </a:t>
            </a:r>
            <a:r>
              <a:rPr lang="en-US" dirty="0" smtClean="0">
                <a:solidFill>
                  <a:srgbClr val="0000FF"/>
                </a:solidFill>
              </a:rPr>
              <a:t>skills.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</a:rPr>
              <a:t>Real tasks to make sure those methods are actually useful:</a:t>
            </a:r>
            <a:endParaRPr lang="en-US" b="1" dirty="0">
              <a:solidFill>
                <a:srgbClr val="008000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Sophisticated </a:t>
            </a:r>
            <a:r>
              <a:rPr lang="en-US" dirty="0">
                <a:solidFill>
                  <a:srgbClr val="008000"/>
                </a:solidFill>
              </a:rPr>
              <a:t>reasoning on </a:t>
            </a:r>
            <a:r>
              <a:rPr lang="en-US" dirty="0" err="1">
                <a:solidFill>
                  <a:srgbClr val="008000"/>
                </a:solidFill>
              </a:rPr>
              <a:t>bAbI</a:t>
            </a:r>
            <a:r>
              <a:rPr lang="en-US" dirty="0">
                <a:solidFill>
                  <a:srgbClr val="008000"/>
                </a:solidFill>
              </a:rPr>
              <a:t> tasks </a:t>
            </a:r>
            <a:r>
              <a:rPr lang="en-US" dirty="0" smtClean="0">
                <a:solidFill>
                  <a:srgbClr val="008000"/>
                </a:solidFill>
              </a:rPr>
              <a:t>doesn’t always happen </a:t>
            </a:r>
            <a:r>
              <a:rPr lang="en-US" dirty="0">
                <a:solidFill>
                  <a:srgbClr val="008000"/>
                </a:solidFill>
              </a:rPr>
              <a:t>as clearly on </a:t>
            </a:r>
            <a:r>
              <a:rPr lang="en-US" u="sng" dirty="0">
                <a:solidFill>
                  <a:srgbClr val="008000"/>
                </a:solidFill>
              </a:rPr>
              <a:t>real</a:t>
            </a:r>
            <a:r>
              <a:rPr lang="en-US" dirty="0">
                <a:solidFill>
                  <a:srgbClr val="008000"/>
                </a:solidFill>
              </a:rPr>
              <a:t> data</a:t>
            </a:r>
            <a:r>
              <a:rPr lang="en-US" dirty="0" smtClean="0">
                <a:solidFill>
                  <a:srgbClr val="008000"/>
                </a:solidFill>
              </a:rPr>
              <a:t>.. </a:t>
            </a:r>
            <a:r>
              <a:rPr lang="en-US" u="sng" dirty="0" smtClean="0">
                <a:solidFill>
                  <a:srgbClr val="008000"/>
                </a:solidFill>
              </a:rPr>
              <a:t>Why? Fix</a:t>
            </a:r>
            <a:r>
              <a:rPr lang="en-US" dirty="0" smtClean="0">
                <a:solidFill>
                  <a:srgbClr val="008000"/>
                </a:solidFill>
              </a:rPr>
              <a:t>!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Models </a:t>
            </a:r>
            <a:r>
              <a:rPr lang="en-US" dirty="0">
                <a:solidFill>
                  <a:srgbClr val="008000"/>
                </a:solidFill>
              </a:rPr>
              <a:t>that work </a:t>
            </a:r>
            <a:r>
              <a:rPr lang="en-US" dirty="0" smtClean="0">
                <a:solidFill>
                  <a:srgbClr val="008000"/>
                </a:solidFill>
              </a:rPr>
              <a:t>jointly on </a:t>
            </a:r>
            <a:r>
              <a:rPr lang="en-US" b="1" u="sng" dirty="0" smtClean="0">
                <a:solidFill>
                  <a:srgbClr val="008000"/>
                </a:solidFill>
              </a:rPr>
              <a:t>all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tasks so far built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90"/>
                </a:solidFill>
              </a:rPr>
              <a:t>Dream: can </a:t>
            </a:r>
            <a:r>
              <a:rPr lang="en-US" b="1" dirty="0">
                <a:solidFill>
                  <a:srgbClr val="000090"/>
                </a:solidFill>
              </a:rPr>
              <a:t>learn from very weak </a:t>
            </a:r>
            <a:r>
              <a:rPr lang="en-US" b="1" dirty="0" smtClean="0">
                <a:solidFill>
                  <a:srgbClr val="000090"/>
                </a:solidFill>
              </a:rPr>
              <a:t>supervision: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3366FF"/>
                </a:solidFill>
              </a:rPr>
              <a:t>We </a:t>
            </a:r>
            <a:r>
              <a:rPr lang="en-US" i="1" dirty="0">
                <a:solidFill>
                  <a:srgbClr val="3366FF"/>
                </a:solidFill>
              </a:rPr>
              <a:t>would like to learn in an environment just by communicating with other agents / humans, as well as seeing other agents communicating + acting in the environment.                                              </a:t>
            </a:r>
            <a:endParaRPr lang="en-US" i="1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</a:rPr>
              <a:t>E.g</a:t>
            </a:r>
            <a:r>
              <a:rPr lang="en-US" dirty="0">
                <a:solidFill>
                  <a:srgbClr val="800000"/>
                </a:solidFill>
              </a:rPr>
              <a:t>. </a:t>
            </a:r>
            <a:r>
              <a:rPr lang="en-US" dirty="0" smtClean="0">
                <a:solidFill>
                  <a:srgbClr val="800000"/>
                </a:solidFill>
              </a:rPr>
              <a:t>a </a:t>
            </a:r>
            <a:r>
              <a:rPr lang="en-US" dirty="0">
                <a:solidFill>
                  <a:srgbClr val="800000"/>
                </a:solidFill>
              </a:rPr>
              <a:t>baby </a:t>
            </a:r>
            <a:r>
              <a:rPr lang="en-US" dirty="0" smtClean="0">
                <a:solidFill>
                  <a:srgbClr val="800000"/>
                </a:solidFill>
              </a:rPr>
              <a:t>talking to its parents, and seeing them talk </a:t>
            </a:r>
            <a:r>
              <a:rPr lang="en-US" dirty="0">
                <a:solidFill>
                  <a:srgbClr val="800000"/>
                </a:solidFill>
              </a:rPr>
              <a:t>to each </a:t>
            </a:r>
            <a:r>
              <a:rPr lang="en-US" dirty="0" smtClean="0">
                <a:solidFill>
                  <a:srgbClr val="800000"/>
                </a:solidFill>
              </a:rPr>
              <a:t>other.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2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Human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that's incorrect.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1840" y="3913307"/>
            <a:ext cx="322672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you can predict this, you are most of the way to knowing how to answer correctly.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81019" y="4263957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3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Responses Give Lots of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the answer is kitchen.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08970" y="3874433"/>
            <a:ext cx="231959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Much more signal than just “No” or zero reward.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4067" y="4263957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65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54300"/>
            <a:ext cx="8042276" cy="1336956"/>
          </a:xfrm>
        </p:spPr>
        <p:txBody>
          <a:bodyPr/>
          <a:lstStyle/>
          <a:p>
            <a:r>
              <a:rPr lang="en-US" dirty="0" smtClean="0"/>
              <a:t>Forward Prediction</a:t>
            </a:r>
            <a:endParaRPr lang="en-US" dirty="0"/>
          </a:p>
        </p:txBody>
      </p:sp>
      <p:pic>
        <p:nvPicPr>
          <p:cNvPr id="4" name="Picture 3" descr="fp-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08" y="1012425"/>
            <a:ext cx="6625703" cy="511986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5697" y="1487714"/>
            <a:ext cx="3131403" cy="243114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Mary went to the hallway.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John moved to the bathroom.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Mary travelled to the kitchen.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Where is Mary?  </a:t>
            </a:r>
            <a:r>
              <a:rPr lang="en-US" sz="1600" dirty="0" err="1" smtClean="0">
                <a:solidFill>
                  <a:srgbClr val="FF0000"/>
                </a:solidFill>
              </a:rPr>
              <a:t>A:playground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No, she’s in the kitchen.</a:t>
            </a:r>
            <a:r>
              <a:rPr lang="en-US" sz="1800" dirty="0" smtClean="0"/>
              <a:t>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4208" y="4457282"/>
            <a:ext cx="286657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If you can predict this, you are most of the way to knowing how to answer correctly.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294190" y="3816233"/>
            <a:ext cx="133062" cy="62642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9842" y="6286222"/>
            <a:ext cx="8596635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See our new paper!  “Dialog-Based Language Learning</a:t>
            </a:r>
            <a:r>
              <a:rPr lang="en-US" b="1" dirty="0">
                <a:solidFill>
                  <a:srgbClr val="FF0000"/>
                </a:solidFill>
              </a:rPr>
              <a:t>” </a:t>
            </a:r>
            <a:r>
              <a:rPr lang="en-US" b="1" dirty="0"/>
              <a:t>arXiv:1604.06045.</a:t>
            </a:r>
          </a:p>
        </p:txBody>
      </p:sp>
    </p:spTree>
    <p:extLst>
      <p:ext uri="{BB962C8B-B14F-4D97-AF65-F5344CB8AC3E}">
        <p14:creationId xmlns:p14="http://schemas.microsoft.com/office/powerpoint/2010/main" val="81073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15" y="-209910"/>
            <a:ext cx="8042276" cy="1336956"/>
          </a:xfrm>
        </p:spPr>
        <p:txBody>
          <a:bodyPr/>
          <a:lstStyle/>
          <a:p>
            <a:r>
              <a:rPr lang="en-US" dirty="0" smtClean="0"/>
              <a:t>FAIR: paper / data /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641" y="1243013"/>
            <a:ext cx="8197453" cy="54486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Papers:</a:t>
            </a:r>
          </a:p>
          <a:p>
            <a:pPr lvl="1"/>
            <a:r>
              <a:rPr lang="en-US" dirty="0" err="1" smtClean="0"/>
              <a:t>bAbI</a:t>
            </a:r>
            <a:r>
              <a:rPr lang="en-US" dirty="0" smtClean="0"/>
              <a:t> tasks: </a:t>
            </a:r>
            <a:r>
              <a:rPr lang="en-US" dirty="0">
                <a:hlinkClick r:id="rId2"/>
              </a:rPr>
              <a:t>arxiv.org/abs/</a:t>
            </a:r>
            <a:r>
              <a:rPr lang="en-US" dirty="0" smtClean="0">
                <a:hlinkClick r:id="rId2"/>
              </a:rPr>
              <a:t>1502.05698</a:t>
            </a:r>
            <a:endParaRPr lang="en-US" dirty="0" smtClean="0"/>
          </a:p>
          <a:p>
            <a:pPr lvl="1"/>
            <a:r>
              <a:rPr lang="en-US" dirty="0" smtClean="0"/>
              <a:t>Memory Networks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http://arxiv.org/abs/</a:t>
            </a:r>
            <a:r>
              <a:rPr lang="en-US" dirty="0" smtClean="0">
                <a:hlinkClick r:id="rId3"/>
              </a:rPr>
              <a:t>1410.3916</a:t>
            </a:r>
            <a:endParaRPr lang="en-US" dirty="0" smtClean="0"/>
          </a:p>
          <a:p>
            <a:pPr lvl="1"/>
            <a:r>
              <a:rPr lang="en-US" dirty="0" smtClean="0"/>
              <a:t>End-to-end </a:t>
            </a:r>
            <a:r>
              <a:rPr lang="en-US" dirty="0"/>
              <a:t>Memory Networks: </a:t>
            </a:r>
            <a:r>
              <a:rPr lang="en-US" dirty="0">
                <a:hlinkClick r:id="rId4"/>
              </a:rPr>
              <a:t>http://arxiv.org/abs/</a:t>
            </a:r>
            <a:r>
              <a:rPr lang="en-US" dirty="0" smtClean="0">
                <a:hlinkClick r:id="rId4"/>
              </a:rPr>
              <a:t>1503.08895</a:t>
            </a:r>
            <a:endParaRPr lang="en-US" dirty="0" smtClean="0"/>
          </a:p>
          <a:p>
            <a:pPr lvl="1"/>
            <a:r>
              <a:rPr lang="en-US" dirty="0" smtClean="0"/>
              <a:t>Large-scale QA with </a:t>
            </a:r>
            <a:r>
              <a:rPr lang="en-US" dirty="0" err="1" smtClean="0"/>
              <a:t>MemNNs</a:t>
            </a:r>
            <a:r>
              <a:rPr lang="en-US" dirty="0" smtClean="0"/>
              <a:t>: </a:t>
            </a:r>
            <a:r>
              <a:rPr lang="en-US" dirty="0">
                <a:hlinkClick r:id="rId5"/>
              </a:rPr>
              <a:t>http://arxiv.org/abs/</a:t>
            </a:r>
            <a:r>
              <a:rPr lang="en-US" dirty="0" smtClean="0">
                <a:hlinkClick r:id="rId5"/>
              </a:rPr>
              <a:t>1506.02075</a:t>
            </a:r>
            <a:endParaRPr lang="en-US" dirty="0" smtClean="0"/>
          </a:p>
          <a:p>
            <a:pPr lvl="1"/>
            <a:r>
              <a:rPr lang="en-US" dirty="0"/>
              <a:t>Reading Children’s Books: </a:t>
            </a:r>
            <a:r>
              <a:rPr lang="en-US" dirty="0">
                <a:hlinkClick r:id="rId6"/>
              </a:rPr>
              <a:t>http://</a:t>
            </a:r>
            <a:r>
              <a:rPr lang="en-US" dirty="0" err="1">
                <a:hlinkClick r:id="rId6"/>
              </a:rPr>
              <a:t>arxiv.org</a:t>
            </a:r>
            <a:r>
              <a:rPr lang="en-US" dirty="0">
                <a:hlinkClick r:id="rId6"/>
              </a:rPr>
              <a:t>/abs/1511.02301</a:t>
            </a:r>
            <a:endParaRPr lang="en-US" dirty="0" smtClean="0"/>
          </a:p>
          <a:p>
            <a:pPr lvl="1"/>
            <a:r>
              <a:rPr lang="en-US" dirty="0" smtClean="0"/>
              <a:t>Evaluating End-To</a:t>
            </a:r>
            <a:r>
              <a:rPr lang="en-US" dirty="0"/>
              <a:t>-End Dialog:  </a:t>
            </a:r>
            <a:r>
              <a:rPr lang="en-US" dirty="0">
                <a:hlinkClick r:id="rId7"/>
              </a:rPr>
              <a:t>http://arxiv.org/abs/</a:t>
            </a:r>
            <a:r>
              <a:rPr lang="en-US" dirty="0" smtClean="0">
                <a:hlinkClick r:id="rId7"/>
              </a:rPr>
              <a:t>1511.06931</a:t>
            </a:r>
            <a:endParaRPr lang="en-US" dirty="0" smtClean="0"/>
          </a:p>
          <a:p>
            <a:pPr lvl="1"/>
            <a:r>
              <a:rPr lang="en-US" dirty="0" smtClean="0"/>
              <a:t>Dialog-based Language Learning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http://</a:t>
            </a:r>
            <a:r>
              <a:rPr lang="en-US" dirty="0" err="1">
                <a:hlinkClick r:id="rId8"/>
              </a:rPr>
              <a:t>arxiv.org</a:t>
            </a:r>
            <a:r>
              <a:rPr lang="en-US" dirty="0">
                <a:hlinkClick r:id="rId8"/>
              </a:rPr>
              <a:t>/abs/1604.06045</a:t>
            </a:r>
            <a:endParaRPr lang="en-US" dirty="0" smtClean="0"/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err="1" smtClean="0"/>
              <a:t>bAbI</a:t>
            </a:r>
            <a:r>
              <a:rPr lang="en-US" dirty="0" smtClean="0"/>
              <a:t> tasks: </a:t>
            </a:r>
            <a:r>
              <a:rPr lang="en-US" dirty="0">
                <a:hlinkClick r:id="rId9" action="ppaction://hlinkfile"/>
              </a:rPr>
              <a:t>fb.ai/</a:t>
            </a:r>
            <a:r>
              <a:rPr lang="en-US" dirty="0" smtClean="0">
                <a:hlinkClick r:id="rId9" action="ppaction://hlinkfile"/>
              </a:rPr>
              <a:t>babi</a:t>
            </a:r>
            <a:endParaRPr lang="en-US" dirty="0" smtClean="0"/>
          </a:p>
          <a:p>
            <a:pPr lvl="1"/>
            <a:r>
              <a:rPr lang="en-US" dirty="0" err="1" smtClean="0"/>
              <a:t>SimpleQuestions</a:t>
            </a:r>
            <a:r>
              <a:rPr lang="en-US" dirty="0" smtClean="0"/>
              <a:t> dataset (100k questions): </a:t>
            </a:r>
            <a:r>
              <a:rPr lang="en-US" dirty="0" smtClean="0">
                <a:hlinkClick r:id="rId9" action="ppaction://hlinkfile"/>
              </a:rPr>
              <a:t>fb.ai/babi</a:t>
            </a:r>
            <a:endParaRPr lang="en-US" dirty="0" smtClean="0"/>
          </a:p>
          <a:p>
            <a:pPr lvl="1"/>
            <a:r>
              <a:rPr lang="en-US" dirty="0" smtClean="0"/>
              <a:t>Children’s Book Test dataset: </a:t>
            </a:r>
            <a:r>
              <a:rPr lang="en-US" dirty="0">
                <a:hlinkClick r:id="rId9" action="ppaction://hlinkfile"/>
              </a:rPr>
              <a:t>fb.ai/</a:t>
            </a:r>
            <a:r>
              <a:rPr lang="en-US" dirty="0" smtClean="0">
                <a:hlinkClick r:id="rId9" action="ppaction://hlinkfile"/>
              </a:rPr>
              <a:t>babi</a:t>
            </a:r>
            <a:endParaRPr lang="en-US" dirty="0" smtClean="0"/>
          </a:p>
          <a:p>
            <a:pPr lvl="1"/>
            <a:r>
              <a:rPr lang="en-US" dirty="0" smtClean="0"/>
              <a:t>Movie Dialog </a:t>
            </a:r>
            <a:r>
              <a:rPr lang="en-US" dirty="0" err="1" smtClean="0"/>
              <a:t>Dataest</a:t>
            </a:r>
            <a:r>
              <a:rPr lang="en-US" dirty="0" smtClean="0"/>
              <a:t>: </a:t>
            </a:r>
            <a:r>
              <a:rPr lang="en-US" dirty="0">
                <a:hlinkClick r:id="rId9" action="ppaction://hlinkfile"/>
              </a:rPr>
              <a:t>fb.ai/</a:t>
            </a:r>
            <a:r>
              <a:rPr lang="en-US" dirty="0" smtClean="0">
                <a:hlinkClick r:id="rId9" action="ppaction://hlinkfile"/>
              </a:rPr>
              <a:t>babi</a:t>
            </a:r>
            <a:endParaRPr lang="en-US" dirty="0" smtClean="0"/>
          </a:p>
          <a:p>
            <a:r>
              <a:rPr lang="en-US" dirty="0" smtClean="0"/>
              <a:t>Code:</a:t>
            </a:r>
          </a:p>
          <a:p>
            <a:pPr lvl="1"/>
            <a:r>
              <a:rPr lang="en-US" dirty="0" smtClean="0"/>
              <a:t>Memory Networks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https://github.com/facebook/</a:t>
            </a:r>
            <a:r>
              <a:rPr lang="en-US" dirty="0" smtClean="0">
                <a:hlinkClick r:id="rId10"/>
              </a:rPr>
              <a:t>MemNN</a:t>
            </a:r>
            <a:endParaRPr lang="en-US" dirty="0" smtClean="0"/>
          </a:p>
          <a:p>
            <a:pPr lvl="1"/>
            <a:r>
              <a:rPr lang="en-US" dirty="0" smtClean="0"/>
              <a:t>Simulation tasks </a:t>
            </a:r>
            <a:r>
              <a:rPr lang="en-US" dirty="0"/>
              <a:t>generator: </a:t>
            </a:r>
            <a:r>
              <a:rPr lang="en-US" dirty="0">
                <a:hlinkClick r:id="rId11"/>
              </a:rPr>
              <a:t>https://github.com/facebook/bAbI-</a:t>
            </a:r>
            <a:r>
              <a:rPr lang="en-US" dirty="0" smtClean="0">
                <a:hlinkClick r:id="rId11"/>
              </a:rPr>
              <a:t>tasks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am-i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0" y="-286401"/>
            <a:ext cx="1382184" cy="1842912"/>
          </a:xfrm>
          <a:prstGeom prst="rect">
            <a:avLst/>
          </a:prstGeom>
          <a:effectLst/>
        </p:spPr>
      </p:pic>
      <p:pic>
        <p:nvPicPr>
          <p:cNvPr id="4" name="Picture 3" descr="ram-i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99" y="-386015"/>
            <a:ext cx="1456895" cy="1942526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26332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accent3">
                      <a:alpha val="75000"/>
                    </a:schemeClr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  <a:reflection stA="50000" endPos="75000" dist="12700" dir="5400000" sy="-100000" algn="bl" rotWithShape="0"/>
                </a:effectLst>
              </a:rPr>
              <a:t>RAM Issues</a:t>
            </a:r>
            <a:endParaRPr lang="en-US" b="1" dirty="0">
              <a:solidFill>
                <a:schemeClr val="tx1"/>
              </a:solidFill>
              <a:effectLst>
                <a:glow rad="101600">
                  <a:schemeClr val="accent3">
                    <a:alpha val="75000"/>
                  </a:schemeClr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  <a:reflection stA="50000" endPos="75000" dist="127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11" y="1282564"/>
            <a:ext cx="9052171" cy="592409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How </a:t>
            </a:r>
            <a:r>
              <a:rPr lang="en-US" b="1" dirty="0">
                <a:solidFill>
                  <a:srgbClr val="3366FF"/>
                </a:solidFill>
              </a:rPr>
              <a:t>to decide what to write and what not to write in the </a:t>
            </a:r>
            <a:r>
              <a:rPr lang="en-US" b="1" dirty="0" smtClean="0">
                <a:solidFill>
                  <a:srgbClr val="3366FF"/>
                </a:solidFill>
              </a:rPr>
              <a:t>memory?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represent knowledge to be stored in </a:t>
            </a:r>
            <a:r>
              <a:rPr lang="en-US" b="1" dirty="0" smtClean="0">
                <a:solidFill>
                  <a:srgbClr val="3366FF"/>
                </a:solidFill>
              </a:rPr>
              <a:t>memories?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Types of memory (arrays, stacks, or stored within weights of model), when they should be used, and how can they be </a:t>
            </a:r>
            <a:r>
              <a:rPr lang="en-US" b="1" dirty="0" smtClean="0">
                <a:solidFill>
                  <a:srgbClr val="3366FF"/>
                </a:solidFill>
              </a:rPr>
              <a:t>learnt?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do fast retrieval of relevant knowledge from memories when the scale is </a:t>
            </a:r>
            <a:r>
              <a:rPr lang="en-US" b="1" dirty="0" smtClean="0">
                <a:solidFill>
                  <a:srgbClr val="3366FF"/>
                </a:solidFill>
              </a:rPr>
              <a:t>huge?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build hierarchical memories, e.g. </a:t>
            </a:r>
            <a:r>
              <a:rPr lang="en-US" b="1" dirty="0" err="1" smtClean="0">
                <a:solidFill>
                  <a:srgbClr val="3366FF"/>
                </a:solidFill>
              </a:rPr>
              <a:t>multiscale</a:t>
            </a:r>
            <a:r>
              <a:rPr lang="en-US" b="1" dirty="0" smtClean="0">
                <a:solidFill>
                  <a:srgbClr val="3366FF"/>
                </a:solidFill>
              </a:rPr>
              <a:t> attention?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build hierarchical reasoning, e.g. </a:t>
            </a:r>
            <a:r>
              <a:rPr lang="en-US" b="1" dirty="0" smtClean="0">
                <a:solidFill>
                  <a:srgbClr val="3366FF"/>
                </a:solidFill>
              </a:rPr>
              <a:t>composition </a:t>
            </a:r>
            <a:r>
              <a:rPr lang="en-US" b="1" dirty="0">
                <a:solidFill>
                  <a:srgbClr val="3366FF"/>
                </a:solidFill>
              </a:rPr>
              <a:t>of </a:t>
            </a:r>
            <a:r>
              <a:rPr lang="en-US" b="1" dirty="0" smtClean="0">
                <a:solidFill>
                  <a:srgbClr val="3366FF"/>
                </a:solidFill>
              </a:rPr>
              <a:t>functions?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incorporate forgetting/compression of </a:t>
            </a:r>
            <a:r>
              <a:rPr lang="en-US" b="1" dirty="0" smtClean="0">
                <a:solidFill>
                  <a:srgbClr val="3366FF"/>
                </a:solidFill>
              </a:rPr>
              <a:t>information?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</a:t>
            </a:r>
            <a:r>
              <a:rPr lang="en-US" b="1" dirty="0" smtClean="0">
                <a:solidFill>
                  <a:srgbClr val="3366FF"/>
                </a:solidFill>
              </a:rPr>
              <a:t>to evaluate </a:t>
            </a:r>
            <a:r>
              <a:rPr lang="en-US" b="1" dirty="0">
                <a:solidFill>
                  <a:srgbClr val="3366FF"/>
                </a:solidFill>
              </a:rPr>
              <a:t>reasoning </a:t>
            </a:r>
            <a:r>
              <a:rPr lang="en-US" b="1" dirty="0" smtClean="0">
                <a:solidFill>
                  <a:srgbClr val="3366FF"/>
                </a:solidFill>
              </a:rPr>
              <a:t>models? Are </a:t>
            </a:r>
            <a:r>
              <a:rPr lang="en-US" b="1" dirty="0">
                <a:solidFill>
                  <a:srgbClr val="3366FF"/>
                </a:solidFill>
              </a:rPr>
              <a:t>artificial tasks a </a:t>
            </a:r>
            <a:r>
              <a:rPr lang="en-US" b="1" dirty="0" smtClean="0">
                <a:solidFill>
                  <a:srgbClr val="3366FF"/>
                </a:solidFill>
              </a:rPr>
              <a:t>good </a:t>
            </a:r>
            <a:r>
              <a:rPr lang="en-US" b="1" dirty="0">
                <a:solidFill>
                  <a:srgbClr val="3366FF"/>
                </a:solidFill>
              </a:rPr>
              <a:t>way</a:t>
            </a:r>
            <a:r>
              <a:rPr lang="en-US" b="1" dirty="0" smtClean="0">
                <a:solidFill>
                  <a:srgbClr val="3366FF"/>
                </a:solidFill>
              </a:rPr>
              <a:t>? Where do they break down and real tasks are needed?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Can we draw inspiration from how animal or human </a:t>
            </a:r>
            <a:r>
              <a:rPr lang="en-US" b="1" dirty="0" smtClean="0">
                <a:solidFill>
                  <a:srgbClr val="3366FF"/>
                </a:solidFill>
              </a:rPr>
              <a:t>memories work?</a:t>
            </a:r>
            <a:endParaRPr lang="en-US" b="1" dirty="0">
              <a:solidFill>
                <a:srgbClr val="3366FF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970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4911650" cy="1336956"/>
          </a:xfrm>
        </p:spPr>
        <p:txBody>
          <a:bodyPr/>
          <a:lstStyle/>
          <a:p>
            <a:r>
              <a:rPr lang="en-US" dirty="0" smtClean="0"/>
              <a:t>          Thanks!              </a:t>
            </a:r>
            <a:endParaRPr lang="en-US" dirty="0"/>
          </a:p>
        </p:txBody>
      </p:sp>
      <p:pic>
        <p:nvPicPr>
          <p:cNvPr id="4" name="Content Placeholder 3" descr="igo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34" r="-23134"/>
          <a:stretch>
            <a:fillRect/>
          </a:stretch>
        </p:blipFill>
        <p:spPr>
          <a:xfrm>
            <a:off x="890577" y="1992511"/>
            <a:ext cx="3660775" cy="2586037"/>
          </a:xfrm>
        </p:spPr>
      </p:pic>
      <p:pic>
        <p:nvPicPr>
          <p:cNvPr id="7" name="Picture 6" descr="hom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70" y="2102048"/>
            <a:ext cx="330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" y="772551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53918"/>
            <a:ext cx="8042276" cy="1336956"/>
          </a:xfrm>
        </p:spPr>
        <p:txBody>
          <a:bodyPr/>
          <a:lstStyle/>
          <a:p>
            <a:r>
              <a:rPr lang="en-US" dirty="0" smtClean="0"/>
              <a:t>Memory Network Models</a:t>
            </a:r>
            <a:br>
              <a:rPr lang="en-US" dirty="0" smtClean="0"/>
            </a:br>
            <a:r>
              <a:rPr lang="en-US" sz="3200" i="1" dirty="0" smtClean="0">
                <a:solidFill>
                  <a:srgbClr val="0000FF"/>
                </a:solidFill>
              </a:rPr>
              <a:t>implemented models..</a:t>
            </a:r>
            <a:endParaRPr lang="en-US" sz="3200" i="1" dirty="0">
              <a:solidFill>
                <a:srgbClr val="0000FF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53681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  <a:endParaRPr 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4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35417</TotalTime>
  <Words>7208</Words>
  <Application>Microsoft Macintosh PowerPoint</Application>
  <PresentationFormat>On-screen Show (4:3)</PresentationFormat>
  <Paragraphs>820</Paragraphs>
  <Slides>89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Breeze</vt:lpstr>
      <vt:lpstr>  Memory Networks for Language Understanding</vt:lpstr>
      <vt:lpstr>Intelligent Conversational Agents</vt:lpstr>
      <vt:lpstr>End-to-End Dialog Agents</vt:lpstr>
      <vt:lpstr>Memory Networks</vt:lpstr>
      <vt:lpstr>Memory Networks</vt:lpstr>
      <vt:lpstr>Evaluating End-To-End Learners </vt:lpstr>
      <vt:lpstr>What is a Memory Network?            Original paper description of class of models</vt:lpstr>
      <vt:lpstr>Some Memory Network- related Publications</vt:lpstr>
      <vt:lpstr>Memory Network Models implemented models..</vt:lpstr>
      <vt:lpstr>Variants of the class…</vt:lpstr>
      <vt:lpstr>Task (1) Factoid QA with Single Supporting Fact (“where is actor”)</vt:lpstr>
      <vt:lpstr>(2) Factoid QA with Two Supporting Facts (“where is actor+object”)</vt:lpstr>
      <vt:lpstr>(2) Factoid QA with Two Supporting Facts (“where is actor+object”)</vt:lpstr>
      <vt:lpstr>Memory Network Models implemented models</vt:lpstr>
      <vt:lpstr>The First MemNN Implemention</vt:lpstr>
      <vt:lpstr>Matching function</vt:lpstr>
      <vt:lpstr>Matching function: 2nd hop </vt:lpstr>
      <vt:lpstr>Objective function</vt:lpstr>
      <vt:lpstr>Comparing triples</vt:lpstr>
      <vt:lpstr>Comparing triples: Objective and Inference</vt:lpstr>
      <vt:lpstr>bAbI Experiment 1</vt:lpstr>
      <vt:lpstr>bAbI Experiment 1</vt:lpstr>
      <vt:lpstr>Unsegmented setup; R module is an RNN</vt:lpstr>
      <vt:lpstr>Larger QA: Reverb Dataset in (Fader et al., 13)</vt:lpstr>
      <vt:lpstr> Results: QA on Reverb data     from (Fader et al.)</vt:lpstr>
      <vt:lpstr> Fast QA on Reverb data</vt:lpstr>
      <vt:lpstr>A MemNN multitasked on bAbI data and Reverb QA data</vt:lpstr>
      <vt:lpstr>Related Memory Models (published before or ~same time as original paper)</vt:lpstr>
      <vt:lpstr>Learning of Basic Algorithms using Reasoning, Attention, Memory (RAM)      (e.g. addition, multiplication, sorting)</vt:lpstr>
      <vt:lpstr>Classic NLP tasks for RAM</vt:lpstr>
      <vt:lpstr>Reasoning with synthetic language</vt:lpstr>
      <vt:lpstr>New NLP Datasets for RAM   </vt:lpstr>
      <vt:lpstr>What was next for MemNNs?</vt:lpstr>
      <vt:lpstr>bAbI tasks: what reasoning tasks would we like models to work on?</vt:lpstr>
      <vt:lpstr>PowerPoint Presentation</vt:lpstr>
      <vt:lpstr>PowerPoint Presentation</vt:lpstr>
      <vt:lpstr>Task (1) Factoid QA with Single Supporting Fact (“where is actor”)</vt:lpstr>
      <vt:lpstr>(2) Factoid QA with Two Supporting Facts (“where is actor+object”)</vt:lpstr>
      <vt:lpstr>(3) Factoid QA with Three Supporting Facts</vt:lpstr>
      <vt:lpstr>(4) Two Argument Relations: Subject vs. Object</vt:lpstr>
      <vt:lpstr>(6) Yes/No Questions</vt:lpstr>
      <vt:lpstr>(8) Lists/Sets</vt:lpstr>
      <vt:lpstr>(11) Basic Coreference (nearest referent)</vt:lpstr>
      <vt:lpstr>(14) Time manipulation</vt:lpstr>
      <vt:lpstr>(15) Basic Deduction</vt:lpstr>
      <vt:lpstr>(17) Positional Reasoning</vt:lpstr>
      <vt:lpstr>(18) Reasoning about size</vt:lpstr>
      <vt:lpstr>(19) Path Finding</vt:lpstr>
      <vt:lpstr>What models could we try?</vt:lpstr>
      <vt:lpstr>End-to-end Memory Network (MemN2N)</vt:lpstr>
      <vt:lpstr>MemN2N architecture</vt:lpstr>
      <vt:lpstr>Memory Module</vt:lpstr>
      <vt:lpstr>Question &amp; Answering</vt:lpstr>
      <vt:lpstr>Memory Vectors</vt:lpstr>
      <vt:lpstr>Positional Encoding of Words</vt:lpstr>
      <vt:lpstr>PowerPoint Presentation</vt:lpstr>
      <vt:lpstr>Attention during memory lookups</vt:lpstr>
      <vt:lpstr>So we still fail on some tasks….</vt:lpstr>
      <vt:lpstr>How about on real data?</vt:lpstr>
      <vt:lpstr>Language Modeling</vt:lpstr>
      <vt:lpstr>Language Modeling</vt:lpstr>
      <vt:lpstr>PowerPoint Presentation</vt:lpstr>
      <vt:lpstr>PowerPoint Presentation</vt:lpstr>
      <vt:lpstr>PowerPoint Presentation</vt:lpstr>
      <vt:lpstr>Self-Supervision Memory Network</vt:lpstr>
      <vt:lpstr>PowerPoint Presentation</vt:lpstr>
      <vt:lpstr>PowerPoint Presentation</vt:lpstr>
      <vt:lpstr>PowerPoint Presentation</vt:lpstr>
      <vt:lpstr>Latest Fresh Results</vt:lpstr>
      <vt:lpstr>PowerPoint Presentation</vt:lpstr>
      <vt:lpstr>WebQuestions &amp; SimpleQuestions</vt:lpstr>
      <vt:lpstr>Recent Work: New Models for QA on documents Miller et al. Key-Value Memory Networks for Directly Reading Documents. arXiv:1606.03126. </vt:lpstr>
      <vt:lpstr>Recent Work: New Models for QA on documents Miller et al. Key-Value Memory Networks for Directly Reading Documents. arXiv:1606.03126. </vt:lpstr>
      <vt:lpstr>How about on large scale dialog data? With multiple exchanges?</vt:lpstr>
      <vt:lpstr>Recent Work: Combines QA with Dialog Tasks      Dodge et al. “Evaluating Prerequisite Qualities for Learning End-to-End Dialog Systems.” ICLR ‘16</vt:lpstr>
      <vt:lpstr>(Dialog 1) QA: facts about movies</vt:lpstr>
      <vt:lpstr>(Dialog 2) Recs: movie recommendations</vt:lpstr>
      <vt:lpstr>(Dialog 3) QA+Recs: combination dialog</vt:lpstr>
      <vt:lpstr>(Dialog 4) Reddit: real dialog</vt:lpstr>
      <vt:lpstr>Memory Network: example</vt:lpstr>
      <vt:lpstr>Results</vt:lpstr>
      <vt:lpstr>Ubuntu Data</vt:lpstr>
      <vt:lpstr>Next Steps</vt:lpstr>
      <vt:lpstr>Learning From Human Responses</vt:lpstr>
      <vt:lpstr>Human Responses Give Lots of Info</vt:lpstr>
      <vt:lpstr>Forward Prediction</vt:lpstr>
      <vt:lpstr>FAIR: paper / data / code</vt:lpstr>
      <vt:lpstr>RAM Issues</vt:lpstr>
      <vt:lpstr>          Thanks!              </vt:lpstr>
    </vt:vector>
  </TitlesOfParts>
  <Company>Facebook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bAbI  simulated world  &amp; MemNN model</dc:title>
  <dc:creator>Jason Weston</dc:creator>
  <cp:lastModifiedBy>Jason Weston</cp:lastModifiedBy>
  <cp:revision>213</cp:revision>
  <dcterms:created xsi:type="dcterms:W3CDTF">2014-09-18T22:14:50Z</dcterms:created>
  <dcterms:modified xsi:type="dcterms:W3CDTF">2016-06-20T04:13:10Z</dcterms:modified>
</cp:coreProperties>
</file>